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AEE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1" d="100"/>
          <a:sy n="81" d="100"/>
        </p:scale>
        <p:origin x="75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72B65-49F9-4724-AD70-BA75A3E04C02}" type="datetimeFigureOut">
              <a:rPr lang="en-GB" smtClean="0"/>
              <a:t>29/05/2014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AEBC3-B11D-4B74-AE0A-2AF48D3BC39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617614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72B65-49F9-4724-AD70-BA75A3E04C02}" type="datetimeFigureOut">
              <a:rPr lang="en-GB" smtClean="0"/>
              <a:t>29/05/2014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AEBC3-B11D-4B74-AE0A-2AF48D3BC39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525824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72B65-49F9-4724-AD70-BA75A3E04C02}" type="datetimeFigureOut">
              <a:rPr lang="en-GB" smtClean="0"/>
              <a:t>29/05/2014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AEBC3-B11D-4B74-AE0A-2AF48D3BC39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946926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72B65-49F9-4724-AD70-BA75A3E04C02}" type="datetimeFigureOut">
              <a:rPr lang="en-GB" smtClean="0"/>
              <a:t>29/05/2014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AEBC3-B11D-4B74-AE0A-2AF48D3BC39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866202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72B65-49F9-4724-AD70-BA75A3E04C02}" type="datetimeFigureOut">
              <a:rPr lang="en-GB" smtClean="0"/>
              <a:t>29/05/2014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AEBC3-B11D-4B74-AE0A-2AF48D3BC39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098366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72B65-49F9-4724-AD70-BA75A3E04C02}" type="datetimeFigureOut">
              <a:rPr lang="en-GB" smtClean="0"/>
              <a:t>29/05/2014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AEBC3-B11D-4B74-AE0A-2AF48D3BC39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717640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72B65-49F9-4724-AD70-BA75A3E04C02}" type="datetimeFigureOut">
              <a:rPr lang="en-GB" smtClean="0"/>
              <a:t>29/05/2014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AEBC3-B11D-4B74-AE0A-2AF48D3BC39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927031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72B65-49F9-4724-AD70-BA75A3E04C02}" type="datetimeFigureOut">
              <a:rPr lang="en-GB" smtClean="0"/>
              <a:t>29/05/2014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AEBC3-B11D-4B74-AE0A-2AF48D3BC39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663284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72B65-49F9-4724-AD70-BA75A3E04C02}" type="datetimeFigureOut">
              <a:rPr lang="en-GB" smtClean="0"/>
              <a:t>29/05/2014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AEBC3-B11D-4B74-AE0A-2AF48D3BC39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479317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72B65-49F9-4724-AD70-BA75A3E04C02}" type="datetimeFigureOut">
              <a:rPr lang="en-GB" smtClean="0"/>
              <a:t>29/05/2014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AEBC3-B11D-4B74-AE0A-2AF48D3BC39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36458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72B65-49F9-4724-AD70-BA75A3E04C02}" type="datetimeFigureOut">
              <a:rPr lang="en-GB" smtClean="0"/>
              <a:t>29/05/2014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DAEBC3-B11D-4B74-AE0A-2AF48D3BC39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773979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AEE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772B65-49F9-4724-AD70-BA75A3E04C02}" type="datetimeFigureOut">
              <a:rPr lang="en-GB" smtClean="0"/>
              <a:t>29/05/2014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DAEBC3-B11D-4B74-AE0A-2AF48D3BC39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802449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G"/><Relationship Id="rId13" Type="http://schemas.openxmlformats.org/officeDocument/2006/relationships/image" Target="../media/image15.JPG"/><Relationship Id="rId3" Type="http://schemas.openxmlformats.org/officeDocument/2006/relationships/image" Target="../media/image20.png"/><Relationship Id="rId7" Type="http://schemas.openxmlformats.org/officeDocument/2006/relationships/image" Target="../media/image12.JPG"/><Relationship Id="rId12" Type="http://schemas.openxmlformats.org/officeDocument/2006/relationships/image" Target="../media/image18.JP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11" Type="http://schemas.openxmlformats.org/officeDocument/2006/relationships/image" Target="../media/image14.JPG"/><Relationship Id="rId5" Type="http://schemas.openxmlformats.org/officeDocument/2006/relationships/image" Target="../media/image22.png"/><Relationship Id="rId10" Type="http://schemas.openxmlformats.org/officeDocument/2006/relationships/image" Target="../media/image16.JPG"/><Relationship Id="rId4" Type="http://schemas.openxmlformats.org/officeDocument/2006/relationships/image" Target="../media/image21.png"/><Relationship Id="rId9" Type="http://schemas.openxmlformats.org/officeDocument/2006/relationships/image" Target="../media/image13.JPG"/><Relationship Id="rId14" Type="http://schemas.openxmlformats.org/officeDocument/2006/relationships/image" Target="../media/image11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png"/><Relationship Id="rId4" Type="http://schemas.openxmlformats.org/officeDocument/2006/relationships/image" Target="../media/image27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AEE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title bar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479"/>
          <a:stretch>
            <a:fillRect/>
          </a:stretch>
        </p:blipFill>
        <p:spPr bwMode="auto">
          <a:xfrm>
            <a:off x="0" y="42228"/>
            <a:ext cx="7550870" cy="2371034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295111" y="546755"/>
            <a:ext cx="6539322" cy="1630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ctr" anchorCtr="0"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8000" dirty="0" smtClean="0">
                <a:solidFill>
                  <a:srgbClr val="FFFFFF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PEGI Ratings</a:t>
            </a:r>
            <a:endParaRPr lang="en-GB" sz="4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http://upload.wikimedia.org/wikipedia/commons/thumb/6/6c/PEGI_-_Logo.svg/800px-PEGI_-_Logo.svg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28614" y="654895"/>
            <a:ext cx="3398330" cy="14145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65629">
            <a:off x="7138222" y="3842502"/>
            <a:ext cx="3705532" cy="2075222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0922" y="2739760"/>
            <a:ext cx="1288167" cy="3324431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9523" y="4597686"/>
            <a:ext cx="2085387" cy="17489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3934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310323" y="607731"/>
            <a:ext cx="9538651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4400" dirty="0" smtClean="0">
                <a:latin typeface="Arial" panose="020B0604020202020204" pitchFamily="34" charset="0"/>
                <a:cs typeface="Arial" panose="020B0604020202020204" pitchFamily="34" charset="0"/>
              </a:rPr>
              <a:t>What does this symbol mean?</a:t>
            </a:r>
            <a:endParaRPr lang="en-GB" sz="4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3496" y="2215151"/>
            <a:ext cx="3691411" cy="3173484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6607237" y="3078618"/>
            <a:ext cx="3977876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4400" dirty="0" smtClean="0">
                <a:latin typeface="Arial" panose="020B0604020202020204" pitchFamily="34" charset="0"/>
                <a:cs typeface="Arial" panose="020B0604020202020204" pitchFamily="34" charset="0"/>
              </a:rPr>
              <a:t>Scenes of discrimination</a:t>
            </a:r>
            <a:endParaRPr lang="en-GB" sz="4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9712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310323" y="607731"/>
            <a:ext cx="9538651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4400" dirty="0" smtClean="0">
                <a:latin typeface="Arial" panose="020B0604020202020204" pitchFamily="34" charset="0"/>
                <a:cs typeface="Arial" panose="020B0604020202020204" pitchFamily="34" charset="0"/>
              </a:rPr>
              <a:t>What does this symbol mean?</a:t>
            </a:r>
            <a:endParaRPr lang="en-GB" sz="4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3496" y="2223885"/>
            <a:ext cx="3691411" cy="3156015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6540562" y="2401508"/>
            <a:ext cx="3977876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4400" dirty="0" smtClean="0">
                <a:latin typeface="Arial" panose="020B0604020202020204" pitchFamily="34" charset="0"/>
                <a:cs typeface="Arial" panose="020B0604020202020204" pitchFamily="34" charset="0"/>
              </a:rPr>
              <a:t>The game can be played online with other people.</a:t>
            </a:r>
            <a:endParaRPr lang="en-GB" sz="4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6816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291273" y="398181"/>
            <a:ext cx="9538651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4400" dirty="0" smtClean="0">
                <a:latin typeface="Arial" panose="020B0604020202020204" pitchFamily="34" charset="0"/>
                <a:cs typeface="Arial" panose="020B0604020202020204" pitchFamily="34" charset="0"/>
              </a:rPr>
              <a:t>Which symbols are on the games you like to play?</a:t>
            </a:r>
            <a:endParaRPr lang="en-GB" sz="4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2296285" y="2389432"/>
            <a:ext cx="7528626" cy="1478731"/>
            <a:chOff x="350682" y="3036119"/>
            <a:chExt cx="10997154" cy="2160000"/>
          </a:xfrm>
        </p:grpSpPr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579050" y="3036119"/>
              <a:ext cx="1768786" cy="2160000"/>
            </a:xfrm>
            <a:prstGeom prst="rect">
              <a:avLst/>
            </a:prstGeom>
          </p:spPr>
        </p:pic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0682" y="3036119"/>
              <a:ext cx="1772948" cy="2160000"/>
            </a:xfrm>
            <a:prstGeom prst="rect">
              <a:avLst/>
            </a:prstGeom>
          </p:spPr>
        </p:pic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57774" y="3036119"/>
              <a:ext cx="1772948" cy="2160000"/>
            </a:xfrm>
            <a:prstGeom prst="rect">
              <a:avLst/>
            </a:prstGeom>
          </p:spPr>
        </p:pic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64866" y="3036119"/>
              <a:ext cx="1772948" cy="2160000"/>
            </a:xfrm>
            <a:prstGeom prst="rect">
              <a:avLst/>
            </a:prstGeom>
          </p:spPr>
        </p:pic>
        <p:pic>
          <p:nvPicPr>
            <p:cNvPr id="11" name="Picture 10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71958" y="3036119"/>
              <a:ext cx="1772948" cy="2160000"/>
            </a:xfrm>
            <a:prstGeom prst="rect">
              <a:avLst/>
            </a:prstGeom>
          </p:spPr>
        </p:pic>
      </p:grpSp>
      <p:grpSp>
        <p:nvGrpSpPr>
          <p:cNvPr id="20" name="Group 19"/>
          <p:cNvGrpSpPr/>
          <p:nvPr/>
        </p:nvGrpSpPr>
        <p:grpSpPr>
          <a:xfrm>
            <a:off x="259247" y="4610348"/>
            <a:ext cx="11596011" cy="1080000"/>
            <a:chOff x="268975" y="4600620"/>
            <a:chExt cx="11596011" cy="1080000"/>
          </a:xfrm>
        </p:grpSpPr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8975" y="4600620"/>
              <a:ext cx="1255740" cy="1080000"/>
            </a:xfrm>
            <a:prstGeom prst="rect">
              <a:avLst/>
            </a:prstGeom>
          </p:spPr>
        </p:pic>
        <p:pic>
          <p:nvPicPr>
            <p:cNvPr id="13" name="Picture 12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47992" y="4600620"/>
              <a:ext cx="1256261" cy="1080000"/>
            </a:xfrm>
            <a:prstGeom prst="rect">
              <a:avLst/>
            </a:prstGeom>
          </p:spPr>
        </p:pic>
        <p:pic>
          <p:nvPicPr>
            <p:cNvPr id="14" name="Picture 13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606051" y="4600620"/>
              <a:ext cx="1258935" cy="1080000"/>
            </a:xfrm>
            <a:prstGeom prst="rect">
              <a:avLst/>
            </a:prstGeom>
          </p:spPr>
        </p:pic>
        <p:pic>
          <p:nvPicPr>
            <p:cNvPr id="15" name="Picture 14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21121" y="4600620"/>
              <a:ext cx="1259466" cy="1080000"/>
            </a:xfrm>
            <a:prstGeom prst="rect">
              <a:avLst/>
            </a:prstGeom>
          </p:spPr>
        </p:pic>
        <p:pic>
          <p:nvPicPr>
            <p:cNvPr id="16" name="Picture 15"/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97455" y="4600620"/>
              <a:ext cx="1265875" cy="1080000"/>
            </a:xfrm>
            <a:prstGeom prst="rect">
              <a:avLst/>
            </a:prstGeom>
          </p:spPr>
        </p:pic>
        <p:pic>
          <p:nvPicPr>
            <p:cNvPr id="17" name="Picture 16"/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57066" y="4600620"/>
              <a:ext cx="1263214" cy="1080000"/>
            </a:xfrm>
            <a:prstGeom prst="rect">
              <a:avLst/>
            </a:prstGeom>
          </p:spPr>
        </p:pic>
        <p:pic>
          <p:nvPicPr>
            <p:cNvPr id="18" name="Picture 17"/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80198" y="4600620"/>
              <a:ext cx="1260000" cy="1080000"/>
            </a:xfrm>
            <a:prstGeom prst="rect">
              <a:avLst/>
            </a:prstGeom>
          </p:spPr>
        </p:pic>
        <p:pic>
          <p:nvPicPr>
            <p:cNvPr id="19" name="Picture 18"/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37148" y="4600620"/>
              <a:ext cx="1252035" cy="1080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026063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291273" y="398181"/>
            <a:ext cx="9538651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4400" dirty="0" smtClean="0">
                <a:latin typeface="Arial" panose="020B0604020202020204" pitchFamily="34" charset="0"/>
                <a:cs typeface="Arial" panose="020B0604020202020204" pitchFamily="34" charset="0"/>
              </a:rPr>
              <a:t>Did you know?</a:t>
            </a:r>
            <a:endParaRPr lang="en-GB" sz="4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2287" y="1704239"/>
            <a:ext cx="1210907" cy="1478731"/>
          </a:xfrm>
          <a:prstGeom prst="rect">
            <a:avLst/>
          </a:prstGeom>
        </p:spPr>
      </p:pic>
      <p:grpSp>
        <p:nvGrpSpPr>
          <p:cNvPr id="3" name="Group 2"/>
          <p:cNvGrpSpPr/>
          <p:nvPr/>
        </p:nvGrpSpPr>
        <p:grpSpPr>
          <a:xfrm>
            <a:off x="7580957" y="1704239"/>
            <a:ext cx="4007828" cy="1478732"/>
            <a:chOff x="7866707" y="1621351"/>
            <a:chExt cx="4007828" cy="1478732"/>
          </a:xfrm>
        </p:grpSpPr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66707" y="1621352"/>
              <a:ext cx="1213756" cy="1478731"/>
            </a:xfrm>
            <a:prstGeom prst="rect">
              <a:avLst/>
            </a:prstGeom>
          </p:spPr>
        </p:pic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263743" y="1621351"/>
              <a:ext cx="1213756" cy="1478731"/>
            </a:xfrm>
            <a:prstGeom prst="rect">
              <a:avLst/>
            </a:prstGeom>
          </p:spPr>
        </p:pic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660779" y="1621351"/>
              <a:ext cx="1213756" cy="1478731"/>
            </a:xfrm>
            <a:prstGeom prst="rect">
              <a:avLst/>
            </a:prstGeom>
          </p:spPr>
        </p:pic>
      </p:grpSp>
      <p:sp>
        <p:nvSpPr>
          <p:cNvPr id="22" name="Rectangle 21"/>
          <p:cNvSpPr/>
          <p:nvPr/>
        </p:nvSpPr>
        <p:spPr>
          <a:xfrm>
            <a:off x="361997" y="3376439"/>
            <a:ext cx="373144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4400" dirty="0" smtClean="0">
                <a:latin typeface="Arial" panose="020B0604020202020204" pitchFamily="34" charset="0"/>
                <a:cs typeface="Arial" panose="020B0604020202020204" pitchFamily="34" charset="0"/>
              </a:rPr>
              <a:t>Only 6.2% of games are PEGI-18.</a:t>
            </a:r>
            <a:endParaRPr lang="en-GB" sz="4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7719149" y="3376440"/>
            <a:ext cx="3731443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4400" dirty="0" smtClean="0">
                <a:latin typeface="Arial" panose="020B0604020202020204" pitchFamily="34" charset="0"/>
                <a:cs typeface="Arial" panose="020B0604020202020204" pitchFamily="34" charset="0"/>
              </a:rPr>
              <a:t>Over 80% of games are PEGI-12 or under!</a:t>
            </a:r>
            <a:endParaRPr lang="en-GB" sz="4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3187" y="2384033"/>
            <a:ext cx="1984813" cy="1984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7986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2891943" y="6193573"/>
            <a:ext cx="6653213" cy="4397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5B9BD5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en-US" sz="7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DigiLit</a:t>
            </a:r>
            <a:r>
              <a:rPr kumimoji="0" lang="en-GB" altLang="en-US" sz="7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Leicester: STAR Toolkit 2014</a:t>
            </a:r>
            <a:r>
              <a:rPr kumimoji="0" lang="en-GB" altLang="en-US" sz="7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br>
              <a:rPr kumimoji="0" lang="en-GB" altLang="en-US" sz="7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kumimoji="0" lang="en-GB" altLang="en-US" sz="7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by </a:t>
            </a:r>
            <a:r>
              <a:rPr kumimoji="0" lang="en-GB" altLang="en-US" sz="7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Childnet</a:t>
            </a:r>
            <a:r>
              <a:rPr kumimoji="0" lang="en-GB" altLang="en-US" sz="7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International </a:t>
            </a:r>
            <a:r>
              <a:rPr kumimoji="0" lang="en-GB" altLang="en-US" sz="7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is licensed under a</a:t>
            </a:r>
            <a:br>
              <a:rPr kumimoji="0" lang="en-GB" altLang="en-US" sz="7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kumimoji="0" lang="en-GB" altLang="en-US" sz="700" b="0" i="0" u="sng" strike="noStrike" cap="none" normalizeH="0" baseline="0" dirty="0" smtClean="0">
                <a:ln>
                  <a:noFill/>
                </a:ln>
                <a:solidFill>
                  <a:srgbClr val="00008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Creative Commons Attribution-</a:t>
            </a:r>
            <a:r>
              <a:rPr kumimoji="0" lang="en-GB" altLang="en-US" sz="700" b="0" i="0" u="sng" strike="noStrike" cap="none" normalizeH="0" baseline="0" dirty="0" err="1" smtClean="0">
                <a:ln>
                  <a:noFill/>
                </a:ln>
                <a:solidFill>
                  <a:srgbClr val="00008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NonCommercial</a:t>
            </a:r>
            <a:r>
              <a:rPr kumimoji="0" lang="en-GB" altLang="en-US" sz="700" b="0" i="0" u="sng" strike="noStrike" cap="none" normalizeH="0" baseline="0" dirty="0" smtClean="0">
                <a:ln>
                  <a:noFill/>
                </a:ln>
                <a:solidFill>
                  <a:srgbClr val="00008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kumimoji="0" lang="en-GB" altLang="en-US" sz="700" b="0" i="0" u="sng" strike="noStrike" cap="none" normalizeH="0" baseline="0" dirty="0" err="1" smtClean="0">
                <a:ln>
                  <a:noFill/>
                </a:ln>
                <a:solidFill>
                  <a:srgbClr val="00008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ShareAlike</a:t>
            </a:r>
            <a:r>
              <a:rPr kumimoji="0" lang="en-GB" altLang="en-US" sz="700" b="0" i="0" u="sng" strike="noStrike" cap="none" normalizeH="0" baseline="0" dirty="0" smtClean="0">
                <a:ln>
                  <a:noFill/>
                </a:ln>
                <a:solidFill>
                  <a:srgbClr val="00008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4.0 International License.</a:t>
            </a:r>
            <a:r>
              <a:rPr kumimoji="0" lang="en-GB" altLang="en-US" sz="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kumimoji="0" lang="en-GB" altLang="en-US" sz="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</a:br>
            <a:endParaRPr kumimoji="0" lang="en-US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7" name="Picture 3" descr="Creative commons licenc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3256" y="5880836"/>
            <a:ext cx="893762" cy="312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5B9BD5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</p:pic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3012593" y="5977673"/>
            <a:ext cx="1403350" cy="519113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1029" name="Picture 5" descr="Childnet Logo Hi Res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1643" y="6039586"/>
            <a:ext cx="1352550" cy="385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5B9BD5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</p:pic>
      <p:pic>
        <p:nvPicPr>
          <p:cNvPr id="1032" name="Picture 8" descr="leicester-city-council-logo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92695" y="5869723"/>
            <a:ext cx="542319" cy="763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5B9BD5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4135" y="1360202"/>
            <a:ext cx="3368827" cy="3368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8634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29981" y="452486"/>
            <a:ext cx="11161337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 smtClean="0">
                <a:latin typeface="Arial" panose="020B0604020202020204" pitchFamily="34" charset="0"/>
                <a:cs typeface="Arial" panose="020B0604020202020204" pitchFamily="34" charset="0"/>
              </a:rPr>
              <a:t>All the videogames we play on consoles and computers have age ratings.</a:t>
            </a:r>
            <a:endParaRPr lang="en-GB" sz="4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609992" y="3007544"/>
            <a:ext cx="10997154" cy="2160000"/>
            <a:chOff x="350682" y="3036119"/>
            <a:chExt cx="10997154" cy="2160000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579050" y="3036119"/>
              <a:ext cx="1768786" cy="2160000"/>
            </a:xfrm>
            <a:prstGeom prst="rect">
              <a:avLst/>
            </a:prstGeom>
          </p:spPr>
        </p:pic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0682" y="3036119"/>
              <a:ext cx="1772948" cy="2160000"/>
            </a:xfrm>
            <a:prstGeom prst="rect">
              <a:avLst/>
            </a:prstGeom>
          </p:spPr>
        </p:pic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57774" y="3036119"/>
              <a:ext cx="1772948" cy="2160000"/>
            </a:xfrm>
            <a:prstGeom prst="rect">
              <a:avLst/>
            </a:prstGeom>
          </p:spPr>
        </p:pic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64866" y="3036119"/>
              <a:ext cx="1772948" cy="2160000"/>
            </a:xfrm>
            <a:prstGeom prst="rect">
              <a:avLst/>
            </a:prstGeom>
          </p:spPr>
        </p:pic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71958" y="3036119"/>
              <a:ext cx="1772948" cy="2160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754932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310323" y="607731"/>
            <a:ext cx="9538651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4400" dirty="0" smtClean="0">
                <a:latin typeface="Arial" panose="020B0604020202020204" pitchFamily="34" charset="0"/>
                <a:cs typeface="Arial" panose="020B0604020202020204" pitchFamily="34" charset="0"/>
              </a:rPr>
              <a:t>There are also symbols to show us what types of things are in the game.</a:t>
            </a:r>
            <a:endParaRPr lang="en-GB" sz="4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8542" y="2536356"/>
            <a:ext cx="3972149" cy="34263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4648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310323" y="607731"/>
            <a:ext cx="9538651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4400" dirty="0" smtClean="0">
                <a:latin typeface="Arial" panose="020B0604020202020204" pitchFamily="34" charset="0"/>
                <a:cs typeface="Arial" panose="020B0604020202020204" pitchFamily="34" charset="0"/>
              </a:rPr>
              <a:t>What does this symbol mean?</a:t>
            </a:r>
            <a:endParaRPr lang="en-GB" sz="4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7540" y="2192168"/>
            <a:ext cx="3743325" cy="321945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6673912" y="2921496"/>
            <a:ext cx="3977876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4400" dirty="0" smtClean="0">
                <a:latin typeface="Arial" panose="020B0604020202020204" pitchFamily="34" charset="0"/>
                <a:cs typeface="Arial" panose="020B0604020202020204" pitchFamily="34" charset="0"/>
              </a:rPr>
              <a:t>Swearing or bad language</a:t>
            </a:r>
            <a:endParaRPr lang="en-GB" sz="4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8519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310323" y="607731"/>
            <a:ext cx="9538651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4400" dirty="0" smtClean="0">
                <a:latin typeface="Arial" panose="020B0604020202020204" pitchFamily="34" charset="0"/>
                <a:cs typeface="Arial" panose="020B0604020202020204" pitchFamily="34" charset="0"/>
              </a:rPr>
              <a:t>What does this symbol mean?</a:t>
            </a:r>
            <a:endParaRPr lang="en-GB" sz="4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7540" y="2196254"/>
            <a:ext cx="3743325" cy="3211278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6673912" y="2921496"/>
            <a:ext cx="397787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4400" dirty="0" smtClean="0">
                <a:latin typeface="Arial" panose="020B0604020202020204" pitchFamily="34" charset="0"/>
                <a:cs typeface="Arial" panose="020B0604020202020204" pitchFamily="34" charset="0"/>
              </a:rPr>
              <a:t>Talking about or showing drug use</a:t>
            </a:r>
            <a:endParaRPr lang="en-GB" sz="4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8078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310323" y="607731"/>
            <a:ext cx="9538651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4400" dirty="0" smtClean="0">
                <a:latin typeface="Arial" panose="020B0604020202020204" pitchFamily="34" charset="0"/>
                <a:cs typeface="Arial" panose="020B0604020202020204" pitchFamily="34" charset="0"/>
              </a:rPr>
              <a:t>What does this symbol mean?</a:t>
            </a:r>
            <a:endParaRPr lang="en-GB" sz="4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7540" y="2205057"/>
            <a:ext cx="3743325" cy="3193672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6645337" y="3078618"/>
            <a:ext cx="3977876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4400" dirty="0" smtClean="0">
                <a:latin typeface="Arial" panose="020B0604020202020204" pitchFamily="34" charset="0"/>
                <a:cs typeface="Arial" panose="020B0604020202020204" pitchFamily="34" charset="0"/>
              </a:rPr>
              <a:t>Teaches us how to gamble</a:t>
            </a:r>
            <a:endParaRPr lang="en-GB" sz="4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9346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310323" y="607731"/>
            <a:ext cx="9538651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4400" dirty="0" smtClean="0">
                <a:latin typeface="Arial" panose="020B0604020202020204" pitchFamily="34" charset="0"/>
                <a:cs typeface="Arial" panose="020B0604020202020204" pitchFamily="34" charset="0"/>
              </a:rPr>
              <a:t>What does this symbol mean?</a:t>
            </a:r>
            <a:endParaRPr lang="en-GB" sz="4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8003" y="2205057"/>
            <a:ext cx="3702398" cy="3193672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6673912" y="3078618"/>
            <a:ext cx="3977876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4400" dirty="0" smtClean="0">
                <a:latin typeface="Arial" panose="020B0604020202020204" pitchFamily="34" charset="0"/>
                <a:cs typeface="Arial" panose="020B0604020202020204" pitchFamily="34" charset="0"/>
              </a:rPr>
              <a:t>Scenes of violence</a:t>
            </a:r>
            <a:endParaRPr lang="en-GB" sz="4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3878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310323" y="607731"/>
            <a:ext cx="9538651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4400" dirty="0" smtClean="0">
                <a:latin typeface="Arial" panose="020B0604020202020204" pitchFamily="34" charset="0"/>
                <a:cs typeface="Arial" panose="020B0604020202020204" pitchFamily="34" charset="0"/>
              </a:rPr>
              <a:t>What does this symbol mean?</a:t>
            </a:r>
            <a:endParaRPr lang="en-GB" sz="4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8003" y="2215151"/>
            <a:ext cx="3702398" cy="3173484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6664387" y="2401509"/>
            <a:ext cx="3977876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4400" dirty="0" smtClean="0">
                <a:latin typeface="Arial" panose="020B0604020202020204" pitchFamily="34" charset="0"/>
                <a:cs typeface="Arial" panose="020B0604020202020204" pitchFamily="34" charset="0"/>
              </a:rPr>
              <a:t>Scenes of nudity or sexual behaviour</a:t>
            </a:r>
            <a:endParaRPr lang="en-GB" sz="4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4890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310323" y="607731"/>
            <a:ext cx="9538651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4400" dirty="0" smtClean="0">
                <a:latin typeface="Arial" panose="020B0604020202020204" pitchFamily="34" charset="0"/>
                <a:cs typeface="Arial" panose="020B0604020202020204" pitchFamily="34" charset="0"/>
              </a:rPr>
              <a:t>What does this symbol mean?</a:t>
            </a:r>
            <a:endParaRPr lang="en-GB" sz="4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8788" y="2215151"/>
            <a:ext cx="3700828" cy="3173484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6664387" y="2401509"/>
            <a:ext cx="3977876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4400" dirty="0" smtClean="0">
                <a:latin typeface="Arial" panose="020B0604020202020204" pitchFamily="34" charset="0"/>
                <a:cs typeface="Arial" panose="020B0604020202020204" pitchFamily="34" charset="0"/>
              </a:rPr>
              <a:t>The game might be frightening or scary</a:t>
            </a:r>
            <a:endParaRPr lang="en-GB" sz="4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3518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</TotalTime>
  <Words>162</Words>
  <Application>Microsoft Office PowerPoint</Application>
  <PresentationFormat>Widescreen</PresentationFormat>
  <Paragraphs>24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9" baseType="lpstr">
      <vt:lpstr>Arial</vt:lpstr>
      <vt:lpstr>Calibri</vt:lpstr>
      <vt:lpstr>Calibri Light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Gareth Cort</dc:creator>
  <cp:lastModifiedBy>Gareth Cort</cp:lastModifiedBy>
  <cp:revision>14</cp:revision>
  <dcterms:created xsi:type="dcterms:W3CDTF">2014-05-16T13:12:57Z</dcterms:created>
  <dcterms:modified xsi:type="dcterms:W3CDTF">2014-05-29T07:28:45Z</dcterms:modified>
</cp:coreProperties>
</file>