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7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705" autoAdjust="0"/>
  </p:normalViewPr>
  <p:slideViewPr>
    <p:cSldViewPr snapToGrid="0">
      <p:cViewPr varScale="1">
        <p:scale>
          <a:sx n="81" d="100"/>
          <a:sy n="81" d="100"/>
        </p:scale>
        <p:origin x="15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BC59E5-8C4F-4033-8782-D4EA8BBE89A7}" type="datetimeFigureOut">
              <a:rPr lang="en-GB" smtClean="0"/>
              <a:t>06/11/2016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7F5A6-265C-4A69-A2AE-DF9C9CAC9CE1}" type="slidenum">
              <a:rPr lang="en-GB" smtClean="0"/>
              <a:t>‹#›</a:t>
            </a:fld>
            <a:endParaRPr lang="en-GB"/>
          </a:p>
        </p:txBody>
      </p:sp>
    </p:spTree>
    <p:extLst>
      <p:ext uri="{BB962C8B-B14F-4D97-AF65-F5344CB8AC3E}">
        <p14:creationId xmlns:p14="http://schemas.microsoft.com/office/powerpoint/2010/main" val="3044438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Suggested answers for teachers</a:t>
            </a:r>
          </a:p>
          <a:p>
            <a:r>
              <a:rPr lang="en-GB" dirty="0" smtClean="0"/>
              <a:t>2) </a:t>
            </a:r>
            <a:r>
              <a:rPr lang="en-GB" baseline="0" dirty="0" smtClean="0"/>
              <a:t>When Charlie called Jason a </a:t>
            </a:r>
            <a:r>
              <a:rPr lang="en-GB" baseline="0" dirty="0" err="1" smtClean="0"/>
              <a:t>gaymer</a:t>
            </a:r>
            <a:r>
              <a:rPr lang="en-GB" baseline="0" dirty="0" smtClean="0"/>
              <a:t>, when they took pictures of him, when they spread pictures around?</a:t>
            </a:r>
          </a:p>
          <a:p>
            <a:r>
              <a:rPr lang="en-GB" baseline="0" dirty="0" smtClean="0"/>
              <a:t>3) Jason was new, Charlie was threatened by him, Jason seemed different?</a:t>
            </a:r>
          </a:p>
          <a:p>
            <a:r>
              <a:rPr lang="en-GB" baseline="0" dirty="0" smtClean="0"/>
              <a:t>4) He should have screenshotted the mean messages online, he should have told someone sooner, he should have remained calm and not retaliated; he ignored the messages after, he eventually told his sister</a:t>
            </a:r>
          </a:p>
        </p:txBody>
      </p:sp>
      <p:sp>
        <p:nvSpPr>
          <p:cNvPr id="4" name="Slide Number Placeholder 3"/>
          <p:cNvSpPr>
            <a:spLocks noGrp="1"/>
          </p:cNvSpPr>
          <p:nvPr>
            <p:ph type="sldNum" sz="quarter" idx="10"/>
          </p:nvPr>
        </p:nvSpPr>
        <p:spPr/>
        <p:txBody>
          <a:bodyPr/>
          <a:lstStyle/>
          <a:p>
            <a:fld id="{90D7F5A6-265C-4A69-A2AE-DF9C9CAC9CE1}" type="slidenum">
              <a:rPr lang="en-GB" smtClean="0"/>
              <a:t>7</a:t>
            </a:fld>
            <a:endParaRPr lang="en-GB"/>
          </a:p>
        </p:txBody>
      </p:sp>
    </p:spTree>
    <p:extLst>
      <p:ext uri="{BB962C8B-B14F-4D97-AF65-F5344CB8AC3E}">
        <p14:creationId xmlns:p14="http://schemas.microsoft.com/office/powerpoint/2010/main" val="53978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Suggested answers for teachers: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4) He should have screenshotted the mean messages online, he should have told someone sooner, he should have remained calm and not retaliated; he ignored the messages after, he eventually told his sister</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5) Tell a trusted adult sooner, blocked the users, reported the comments, not retaliated</a:t>
            </a:r>
          </a:p>
          <a:p>
            <a:endParaRPr lang="en-GB" dirty="0"/>
          </a:p>
        </p:txBody>
      </p:sp>
      <p:sp>
        <p:nvSpPr>
          <p:cNvPr id="4" name="Slide Number Placeholder 3"/>
          <p:cNvSpPr>
            <a:spLocks noGrp="1"/>
          </p:cNvSpPr>
          <p:nvPr>
            <p:ph type="sldNum" sz="quarter" idx="10"/>
          </p:nvPr>
        </p:nvSpPr>
        <p:spPr/>
        <p:txBody>
          <a:bodyPr/>
          <a:lstStyle/>
          <a:p>
            <a:fld id="{90D7F5A6-265C-4A69-A2AE-DF9C9CAC9CE1}" type="slidenum">
              <a:rPr lang="en-GB" smtClean="0"/>
              <a:t>8</a:t>
            </a:fld>
            <a:endParaRPr lang="en-GB"/>
          </a:p>
        </p:txBody>
      </p:sp>
    </p:spTree>
    <p:extLst>
      <p:ext uri="{BB962C8B-B14F-4D97-AF65-F5344CB8AC3E}">
        <p14:creationId xmlns:p14="http://schemas.microsoft.com/office/powerpoint/2010/main" val="247162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Suggested answers for teachers:</a:t>
            </a:r>
          </a:p>
          <a:p>
            <a:r>
              <a:rPr lang="en-GB" dirty="0" smtClean="0"/>
              <a:t>2) Bystanders:</a:t>
            </a:r>
            <a:r>
              <a:rPr lang="en-GB" baseline="0" dirty="0" smtClean="0"/>
              <a:t> Jason’s other friends (Jenna, Ben), Remain quiet? For fear Charlie might target them, not to seem like a snitch, not to be seen like you can’t take a joke</a:t>
            </a:r>
            <a:endParaRPr lang="en-GB" dirty="0"/>
          </a:p>
        </p:txBody>
      </p:sp>
      <p:sp>
        <p:nvSpPr>
          <p:cNvPr id="4" name="Slide Number Placeholder 3"/>
          <p:cNvSpPr>
            <a:spLocks noGrp="1"/>
          </p:cNvSpPr>
          <p:nvPr>
            <p:ph type="sldNum" sz="quarter" idx="10"/>
          </p:nvPr>
        </p:nvSpPr>
        <p:spPr/>
        <p:txBody>
          <a:bodyPr/>
          <a:lstStyle/>
          <a:p>
            <a:fld id="{90D7F5A6-265C-4A69-A2AE-DF9C9CAC9CE1}" type="slidenum">
              <a:rPr lang="en-GB" smtClean="0"/>
              <a:t>9</a:t>
            </a:fld>
            <a:endParaRPr lang="en-GB"/>
          </a:p>
        </p:txBody>
      </p:sp>
    </p:spTree>
    <p:extLst>
      <p:ext uri="{BB962C8B-B14F-4D97-AF65-F5344CB8AC3E}">
        <p14:creationId xmlns:p14="http://schemas.microsoft.com/office/powerpoint/2010/main" val="2842603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Suggested answers for teachers:</a:t>
            </a:r>
          </a:p>
          <a:p>
            <a:r>
              <a:rPr lang="en-GB" dirty="0" smtClean="0"/>
              <a:t>3) Call it out, or correct the person by offering other adjectives like ‘rubbish’ or ‘sad’ instead</a:t>
            </a:r>
            <a:r>
              <a:rPr lang="en-GB" baseline="0" dirty="0" smtClean="0"/>
              <a:t> of ‘gay’</a:t>
            </a:r>
            <a:endParaRPr lang="en-GB" dirty="0"/>
          </a:p>
        </p:txBody>
      </p:sp>
      <p:sp>
        <p:nvSpPr>
          <p:cNvPr id="4" name="Slide Number Placeholder 3"/>
          <p:cNvSpPr>
            <a:spLocks noGrp="1"/>
          </p:cNvSpPr>
          <p:nvPr>
            <p:ph type="sldNum" sz="quarter" idx="10"/>
          </p:nvPr>
        </p:nvSpPr>
        <p:spPr/>
        <p:txBody>
          <a:bodyPr/>
          <a:lstStyle/>
          <a:p>
            <a:fld id="{90D7F5A6-265C-4A69-A2AE-DF9C9CAC9CE1}" type="slidenum">
              <a:rPr lang="en-GB" smtClean="0"/>
              <a:t>10</a:t>
            </a:fld>
            <a:endParaRPr lang="en-GB"/>
          </a:p>
        </p:txBody>
      </p:sp>
    </p:spTree>
    <p:extLst>
      <p:ext uri="{BB962C8B-B14F-4D97-AF65-F5344CB8AC3E}">
        <p14:creationId xmlns:p14="http://schemas.microsoft.com/office/powerpoint/2010/main" val="3993415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Suggested answers:</a:t>
            </a:r>
            <a:r>
              <a:rPr lang="en-GB" baseline="0" dirty="0" smtClean="0"/>
              <a:t> </a:t>
            </a:r>
          </a:p>
          <a:p>
            <a:r>
              <a:rPr lang="en-GB" baseline="0" dirty="0" smtClean="0"/>
              <a:t>1) Some girls may choose to have a male username to prevent unwanted attention or to be accepted into the gaming community, or to prevent males ‘going easy’ on them in games.</a:t>
            </a:r>
            <a:endParaRPr lang="en-GB" dirty="0"/>
          </a:p>
        </p:txBody>
      </p:sp>
      <p:sp>
        <p:nvSpPr>
          <p:cNvPr id="4" name="Slide Number Placeholder 3"/>
          <p:cNvSpPr>
            <a:spLocks noGrp="1"/>
          </p:cNvSpPr>
          <p:nvPr>
            <p:ph type="sldNum" sz="quarter" idx="10"/>
          </p:nvPr>
        </p:nvSpPr>
        <p:spPr/>
        <p:txBody>
          <a:bodyPr/>
          <a:lstStyle/>
          <a:p>
            <a:fld id="{90D7F5A6-265C-4A69-A2AE-DF9C9CAC9CE1}" type="slidenum">
              <a:rPr lang="en-GB" smtClean="0"/>
              <a:t>11</a:t>
            </a:fld>
            <a:endParaRPr lang="en-GB"/>
          </a:p>
        </p:txBody>
      </p:sp>
    </p:spTree>
    <p:extLst>
      <p:ext uri="{BB962C8B-B14F-4D97-AF65-F5344CB8AC3E}">
        <p14:creationId xmlns:p14="http://schemas.microsoft.com/office/powerpoint/2010/main" val="3647000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B749F9-F89E-420C-9195-0762EDC04DB7}"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68739C-8FD2-4041-9280-5B332DE15B46}" type="slidenum">
              <a:rPr lang="en-GB" smtClean="0"/>
              <a:t>‹#›</a:t>
            </a:fld>
            <a:endParaRPr lang="en-GB"/>
          </a:p>
        </p:txBody>
      </p:sp>
    </p:spTree>
    <p:extLst>
      <p:ext uri="{BB962C8B-B14F-4D97-AF65-F5344CB8AC3E}">
        <p14:creationId xmlns:p14="http://schemas.microsoft.com/office/powerpoint/2010/main" val="53081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B749F9-F89E-420C-9195-0762EDC04DB7}"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68739C-8FD2-4041-9280-5B332DE15B46}" type="slidenum">
              <a:rPr lang="en-GB" smtClean="0"/>
              <a:t>‹#›</a:t>
            </a:fld>
            <a:endParaRPr lang="en-GB"/>
          </a:p>
        </p:txBody>
      </p:sp>
    </p:spTree>
    <p:extLst>
      <p:ext uri="{BB962C8B-B14F-4D97-AF65-F5344CB8AC3E}">
        <p14:creationId xmlns:p14="http://schemas.microsoft.com/office/powerpoint/2010/main" val="204708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B749F9-F89E-420C-9195-0762EDC04DB7}"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68739C-8FD2-4041-9280-5B332DE15B46}" type="slidenum">
              <a:rPr lang="en-GB" smtClean="0"/>
              <a:t>‹#›</a:t>
            </a:fld>
            <a:endParaRPr lang="en-GB"/>
          </a:p>
        </p:txBody>
      </p:sp>
    </p:spTree>
    <p:extLst>
      <p:ext uri="{BB962C8B-B14F-4D97-AF65-F5344CB8AC3E}">
        <p14:creationId xmlns:p14="http://schemas.microsoft.com/office/powerpoint/2010/main" val="407932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B749F9-F89E-420C-9195-0762EDC04DB7}"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68739C-8FD2-4041-9280-5B332DE15B46}" type="slidenum">
              <a:rPr lang="en-GB" smtClean="0"/>
              <a:t>‹#›</a:t>
            </a:fld>
            <a:endParaRPr lang="en-GB"/>
          </a:p>
        </p:txBody>
      </p:sp>
    </p:spTree>
    <p:extLst>
      <p:ext uri="{BB962C8B-B14F-4D97-AF65-F5344CB8AC3E}">
        <p14:creationId xmlns:p14="http://schemas.microsoft.com/office/powerpoint/2010/main" val="797107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B749F9-F89E-420C-9195-0762EDC04DB7}"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68739C-8FD2-4041-9280-5B332DE15B46}" type="slidenum">
              <a:rPr lang="en-GB" smtClean="0"/>
              <a:t>‹#›</a:t>
            </a:fld>
            <a:endParaRPr lang="en-GB"/>
          </a:p>
        </p:txBody>
      </p:sp>
    </p:spTree>
    <p:extLst>
      <p:ext uri="{BB962C8B-B14F-4D97-AF65-F5344CB8AC3E}">
        <p14:creationId xmlns:p14="http://schemas.microsoft.com/office/powerpoint/2010/main" val="154394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B749F9-F89E-420C-9195-0762EDC04DB7}" type="datetimeFigureOut">
              <a:rPr lang="en-GB" smtClean="0"/>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68739C-8FD2-4041-9280-5B332DE15B46}" type="slidenum">
              <a:rPr lang="en-GB" smtClean="0"/>
              <a:t>‹#›</a:t>
            </a:fld>
            <a:endParaRPr lang="en-GB"/>
          </a:p>
        </p:txBody>
      </p:sp>
    </p:spTree>
    <p:extLst>
      <p:ext uri="{BB962C8B-B14F-4D97-AF65-F5344CB8AC3E}">
        <p14:creationId xmlns:p14="http://schemas.microsoft.com/office/powerpoint/2010/main" val="208670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B749F9-F89E-420C-9195-0762EDC04DB7}" type="datetimeFigureOut">
              <a:rPr lang="en-GB" smtClean="0"/>
              <a:t>06/11/2016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68739C-8FD2-4041-9280-5B332DE15B46}" type="slidenum">
              <a:rPr lang="en-GB" smtClean="0"/>
              <a:t>‹#›</a:t>
            </a:fld>
            <a:endParaRPr lang="en-GB"/>
          </a:p>
        </p:txBody>
      </p:sp>
    </p:spTree>
    <p:extLst>
      <p:ext uri="{BB962C8B-B14F-4D97-AF65-F5344CB8AC3E}">
        <p14:creationId xmlns:p14="http://schemas.microsoft.com/office/powerpoint/2010/main" val="129104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B749F9-F89E-420C-9195-0762EDC04DB7}" type="datetimeFigureOut">
              <a:rPr lang="en-GB" smtClean="0"/>
              <a:t>06/11/2016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68739C-8FD2-4041-9280-5B332DE15B46}" type="slidenum">
              <a:rPr lang="en-GB" smtClean="0"/>
              <a:t>‹#›</a:t>
            </a:fld>
            <a:endParaRPr lang="en-GB"/>
          </a:p>
        </p:txBody>
      </p:sp>
    </p:spTree>
    <p:extLst>
      <p:ext uri="{BB962C8B-B14F-4D97-AF65-F5344CB8AC3E}">
        <p14:creationId xmlns:p14="http://schemas.microsoft.com/office/powerpoint/2010/main" val="94818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749F9-F89E-420C-9195-0762EDC04DB7}" type="datetimeFigureOut">
              <a:rPr lang="en-GB" smtClean="0"/>
              <a:t>06/11/2016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68739C-8FD2-4041-9280-5B332DE15B46}" type="slidenum">
              <a:rPr lang="en-GB" smtClean="0"/>
              <a:t>‹#›</a:t>
            </a:fld>
            <a:endParaRPr lang="en-GB"/>
          </a:p>
        </p:txBody>
      </p:sp>
    </p:spTree>
    <p:extLst>
      <p:ext uri="{BB962C8B-B14F-4D97-AF65-F5344CB8AC3E}">
        <p14:creationId xmlns:p14="http://schemas.microsoft.com/office/powerpoint/2010/main" val="78577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B749F9-F89E-420C-9195-0762EDC04DB7}" type="datetimeFigureOut">
              <a:rPr lang="en-GB" smtClean="0"/>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68739C-8FD2-4041-9280-5B332DE15B46}" type="slidenum">
              <a:rPr lang="en-GB" smtClean="0"/>
              <a:t>‹#›</a:t>
            </a:fld>
            <a:endParaRPr lang="en-GB"/>
          </a:p>
        </p:txBody>
      </p:sp>
    </p:spTree>
    <p:extLst>
      <p:ext uri="{BB962C8B-B14F-4D97-AF65-F5344CB8AC3E}">
        <p14:creationId xmlns:p14="http://schemas.microsoft.com/office/powerpoint/2010/main" val="211516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B749F9-F89E-420C-9195-0762EDC04DB7}" type="datetimeFigureOut">
              <a:rPr lang="en-GB" smtClean="0"/>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68739C-8FD2-4041-9280-5B332DE15B46}" type="slidenum">
              <a:rPr lang="en-GB" smtClean="0"/>
              <a:t>‹#›</a:t>
            </a:fld>
            <a:endParaRPr lang="en-GB"/>
          </a:p>
        </p:txBody>
      </p:sp>
    </p:spTree>
    <p:extLst>
      <p:ext uri="{BB962C8B-B14F-4D97-AF65-F5344CB8AC3E}">
        <p14:creationId xmlns:p14="http://schemas.microsoft.com/office/powerpoint/2010/main" val="311285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749F9-F89E-420C-9195-0762EDC04DB7}" type="datetimeFigureOut">
              <a:rPr lang="en-GB" smtClean="0"/>
              <a:t>06/11/2016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8739C-8FD2-4041-9280-5B332DE15B46}" type="slidenum">
              <a:rPr lang="en-GB" smtClean="0"/>
              <a:t>‹#›</a:t>
            </a:fld>
            <a:endParaRPr lang="en-GB"/>
          </a:p>
        </p:txBody>
      </p:sp>
    </p:spTree>
    <p:extLst>
      <p:ext uri="{BB962C8B-B14F-4D97-AF65-F5344CB8AC3E}">
        <p14:creationId xmlns:p14="http://schemas.microsoft.com/office/powerpoint/2010/main" val="4202002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hyperlink" Target="http://www.childnet.com/resources/www.childnet.com/star" TargetMode="External"/><Relationship Id="rId3" Type="http://schemas.openxmlformats.org/officeDocument/2006/relationships/hyperlink" Target="http://www.childnet.com/pshetoolkit" TargetMode="External"/><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58.png"/><Relationship Id="rId4" Type="http://schemas.openxmlformats.org/officeDocument/2006/relationships/image" Target="../media/image54.png"/><Relationship Id="rId9" Type="http://schemas.openxmlformats.org/officeDocument/2006/relationships/hyperlink" Target="http://creativecommons.org/licenses/by-nc-sa/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hildnet.com/resources/pshetoolkit/cyberbullying/gone-too-far"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610" y="0"/>
            <a:ext cx="8749842" cy="6858000"/>
            <a:chOff x="5610" y="0"/>
            <a:chExt cx="8749842" cy="685800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67"/>
            <a:stretch/>
          </p:blipFill>
          <p:spPr>
            <a:xfrm>
              <a:off x="5610" y="0"/>
              <a:ext cx="8749842" cy="6858000"/>
            </a:xfrm>
            <a:prstGeom prst="rect">
              <a:avLst/>
            </a:prstGeom>
          </p:spPr>
        </p:pic>
        <p:sp>
          <p:nvSpPr>
            <p:cNvPr id="7" name="Rectangle 6"/>
            <p:cNvSpPr/>
            <p:nvPr/>
          </p:nvSpPr>
          <p:spPr>
            <a:xfrm>
              <a:off x="5638564" y="44878"/>
              <a:ext cx="2994944" cy="970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9576" y="252520"/>
            <a:ext cx="2027410" cy="555213"/>
          </a:xfrm>
          <a:prstGeom prst="rect">
            <a:avLst/>
          </a:prstGeom>
        </p:spPr>
      </p:pic>
    </p:spTree>
    <p:extLst>
      <p:ext uri="{BB962C8B-B14F-4D97-AF65-F5344CB8AC3E}">
        <p14:creationId xmlns:p14="http://schemas.microsoft.com/office/powerpoint/2010/main" val="2009503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70811" y="1921919"/>
            <a:ext cx="7842853" cy="3407288"/>
            <a:chOff x="3686010" y="1695645"/>
            <a:chExt cx="4452123" cy="2383059"/>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86010" y="1695645"/>
              <a:ext cx="4452123" cy="2383059"/>
            </a:xfrm>
            <a:prstGeom prst="rect">
              <a:avLst/>
            </a:prstGeom>
          </p:spPr>
        </p:pic>
        <p:sp>
          <p:nvSpPr>
            <p:cNvPr id="8" name="Rectangle 7"/>
            <p:cNvSpPr/>
            <p:nvPr/>
          </p:nvSpPr>
          <p:spPr>
            <a:xfrm>
              <a:off x="3952370" y="1918599"/>
              <a:ext cx="4150895" cy="2020339"/>
            </a:xfrm>
            <a:prstGeom prst="rect">
              <a:avLst/>
            </a:prstGeom>
          </p:spPr>
          <p:txBody>
            <a:bodyPr wrap="square">
              <a:spAutoFit/>
            </a:bodyPr>
            <a:lstStyle/>
            <a:p>
              <a:r>
                <a:rPr lang="en-GB" sz="2400" dirty="0"/>
                <a:t>Charlie also speaks about Jason’s ‘gay shoes’. If you use the word ‘gay’ to mean something bad or rubbish, what impact might it have on others, especially those who might be questioning their sexuality? What does the word ‘gay’ actually mean?</a:t>
              </a:r>
            </a:p>
          </p:txBody>
        </p:sp>
      </p:grpSp>
      <p:grpSp>
        <p:nvGrpSpPr>
          <p:cNvPr id="9" name="Group 8"/>
          <p:cNvGrpSpPr/>
          <p:nvPr/>
        </p:nvGrpSpPr>
        <p:grpSpPr>
          <a:xfrm rot="20954703">
            <a:off x="2749100" y="4482617"/>
            <a:ext cx="6256420" cy="2073089"/>
            <a:chOff x="4496137" y="3934007"/>
            <a:chExt cx="4451684" cy="2098102"/>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4003" flipH="1">
              <a:off x="4496137" y="3934007"/>
              <a:ext cx="4451684" cy="2098102"/>
            </a:xfrm>
            <a:prstGeom prst="rect">
              <a:avLst/>
            </a:prstGeom>
          </p:spPr>
        </p:pic>
        <p:sp>
          <p:nvSpPr>
            <p:cNvPr id="11" name="Rectangle 10"/>
            <p:cNvSpPr/>
            <p:nvPr/>
          </p:nvSpPr>
          <p:spPr>
            <a:xfrm rot="936399">
              <a:off x="4821379" y="4085552"/>
              <a:ext cx="3980090" cy="1214812"/>
            </a:xfrm>
            <a:prstGeom prst="rect">
              <a:avLst/>
            </a:prstGeom>
          </p:spPr>
          <p:txBody>
            <a:bodyPr wrap="square">
              <a:spAutoFit/>
            </a:bodyPr>
            <a:lstStyle/>
            <a:p>
              <a:r>
                <a:rPr lang="en-GB" sz="2400" dirty="0">
                  <a:solidFill>
                    <a:schemeClr val="bg1"/>
                  </a:solidFill>
                </a:rPr>
                <a:t>What can you do next time you overhear someone say the word ‘gay’ to mean rubbish or uncool?</a:t>
              </a:r>
            </a:p>
          </p:txBody>
        </p:sp>
      </p:grpSp>
      <p:grpSp>
        <p:nvGrpSpPr>
          <p:cNvPr id="15" name="Group 14"/>
          <p:cNvGrpSpPr/>
          <p:nvPr/>
        </p:nvGrpSpPr>
        <p:grpSpPr>
          <a:xfrm>
            <a:off x="128630" y="88717"/>
            <a:ext cx="8150372" cy="2341662"/>
            <a:chOff x="128630" y="88717"/>
            <a:chExt cx="8150372" cy="2341662"/>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630" y="88717"/>
              <a:ext cx="8150372" cy="2341662"/>
            </a:xfrm>
            <a:prstGeom prst="rect">
              <a:avLst/>
            </a:prstGeom>
          </p:spPr>
        </p:pic>
        <p:sp>
          <p:nvSpPr>
            <p:cNvPr id="14" name="Rectangle 13"/>
            <p:cNvSpPr/>
            <p:nvPr/>
          </p:nvSpPr>
          <p:spPr>
            <a:xfrm>
              <a:off x="543354" y="300304"/>
              <a:ext cx="7538564" cy="1716183"/>
            </a:xfrm>
            <a:prstGeom prst="rect">
              <a:avLst/>
            </a:prstGeom>
          </p:spPr>
          <p:txBody>
            <a:bodyPr wrap="square">
              <a:spAutoFit/>
            </a:bodyPr>
            <a:lstStyle/>
            <a:p>
              <a:r>
                <a:rPr lang="en-GB" sz="2400" dirty="0">
                  <a:solidFill>
                    <a:schemeClr val="bg1"/>
                  </a:solidFill>
                </a:rPr>
                <a:t>Charlie says the word ‘gay’ a lot. He calls Jason a ‘gay-</a:t>
              </a:r>
              <a:r>
                <a:rPr lang="en-GB" sz="2400" dirty="0" err="1">
                  <a:solidFill>
                    <a:schemeClr val="bg1"/>
                  </a:solidFill>
                </a:rPr>
                <a:t>mer</a:t>
              </a:r>
              <a:r>
                <a:rPr lang="en-GB" sz="2400" dirty="0">
                  <a:solidFill>
                    <a:schemeClr val="bg1"/>
                  </a:solidFill>
                </a:rPr>
                <a:t>’ and he insinuates that Jason and Ben are boyfriends. Why does he call Jason gay? What does he mean by it?</a:t>
              </a:r>
            </a:p>
          </p:txBody>
        </p:sp>
      </p:gr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90789">
            <a:off x="78557" y="5612862"/>
            <a:ext cx="5202930" cy="957024"/>
          </a:xfrm>
          <a:prstGeom prst="rect">
            <a:avLst/>
          </a:prstGeom>
        </p:spPr>
      </p:pic>
    </p:spTree>
    <p:extLst>
      <p:ext uri="{BB962C8B-B14F-4D97-AF65-F5344CB8AC3E}">
        <p14:creationId xmlns:p14="http://schemas.microsoft.com/office/powerpoint/2010/main" val="97950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72305">
            <a:off x="168442" y="311633"/>
            <a:ext cx="6087979" cy="721423"/>
          </a:xfrm>
          <a:prstGeom prst="rect">
            <a:avLst/>
          </a:prstGeom>
        </p:spPr>
      </p:pic>
      <p:grpSp>
        <p:nvGrpSpPr>
          <p:cNvPr id="22" name="Group 21"/>
          <p:cNvGrpSpPr/>
          <p:nvPr/>
        </p:nvGrpSpPr>
        <p:grpSpPr>
          <a:xfrm>
            <a:off x="659463" y="1075962"/>
            <a:ext cx="7914392" cy="2366261"/>
            <a:chOff x="659463" y="1075962"/>
            <a:chExt cx="7914392" cy="2366261"/>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539" y="1075962"/>
              <a:ext cx="2846316" cy="1706081"/>
            </a:xfrm>
            <a:prstGeom prst="rect">
              <a:avLst/>
            </a:prstGeom>
          </p:spPr>
        </p:pic>
        <p:grpSp>
          <p:nvGrpSpPr>
            <p:cNvPr id="17" name="Group 16"/>
            <p:cNvGrpSpPr/>
            <p:nvPr/>
          </p:nvGrpSpPr>
          <p:grpSpPr>
            <a:xfrm>
              <a:off x="659463" y="1154864"/>
              <a:ext cx="4790842" cy="2287359"/>
              <a:chOff x="611805" y="1394174"/>
              <a:chExt cx="4790842" cy="2287359"/>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805" y="1394174"/>
                <a:ext cx="4790842" cy="2287359"/>
              </a:xfrm>
              <a:prstGeom prst="rect">
                <a:avLst/>
              </a:prstGeom>
            </p:spPr>
          </p:pic>
          <p:sp>
            <p:nvSpPr>
              <p:cNvPr id="7" name="Rectangle 6"/>
              <p:cNvSpPr/>
              <p:nvPr/>
            </p:nvSpPr>
            <p:spPr>
              <a:xfrm>
                <a:off x="893377" y="1591610"/>
                <a:ext cx="4227698" cy="1261884"/>
              </a:xfrm>
              <a:prstGeom prst="rect">
                <a:avLst/>
              </a:prstGeom>
            </p:spPr>
            <p:txBody>
              <a:bodyPr wrap="square">
                <a:spAutoFit/>
              </a:bodyPr>
              <a:lstStyle/>
              <a:p>
                <a:r>
                  <a:rPr lang="en-GB" sz="1900" dirty="0">
                    <a:solidFill>
                      <a:schemeClr val="bg1"/>
                    </a:solidFill>
                  </a:rPr>
                  <a:t>Can you think of any reasons for why Jenna might use a male avatar? </a:t>
                </a:r>
                <a:endParaRPr lang="en-GB" sz="1900" dirty="0" smtClean="0">
                  <a:solidFill>
                    <a:schemeClr val="bg1"/>
                  </a:solidFill>
                </a:endParaRPr>
              </a:p>
              <a:p>
                <a:r>
                  <a:rPr lang="en-GB" sz="1900" dirty="0" smtClean="0">
                    <a:solidFill>
                      <a:schemeClr val="bg1"/>
                    </a:solidFill>
                  </a:rPr>
                  <a:t>Do </a:t>
                </a:r>
                <a:r>
                  <a:rPr lang="en-GB" sz="1900" dirty="0">
                    <a:solidFill>
                      <a:schemeClr val="bg1"/>
                    </a:solidFill>
                  </a:rPr>
                  <a:t>you think the internet is a welcoming place for girls?</a:t>
                </a:r>
              </a:p>
            </p:txBody>
          </p:sp>
        </p:grpSp>
      </p:grpSp>
      <p:grpSp>
        <p:nvGrpSpPr>
          <p:cNvPr id="18" name="Group 17"/>
          <p:cNvGrpSpPr/>
          <p:nvPr/>
        </p:nvGrpSpPr>
        <p:grpSpPr>
          <a:xfrm>
            <a:off x="4229687" y="4968609"/>
            <a:ext cx="4914313" cy="1720948"/>
            <a:chOff x="7122693" y="3284188"/>
            <a:chExt cx="4914313" cy="1720948"/>
          </a:xfrm>
        </p:grpSpPr>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122693" y="3284188"/>
              <a:ext cx="4740444" cy="1720948"/>
            </a:xfrm>
            <a:prstGeom prst="rect">
              <a:avLst/>
            </a:prstGeom>
          </p:spPr>
        </p:pic>
        <p:sp>
          <p:nvSpPr>
            <p:cNvPr id="9" name="Rectangle 8"/>
            <p:cNvSpPr/>
            <p:nvPr/>
          </p:nvSpPr>
          <p:spPr>
            <a:xfrm>
              <a:off x="7465006" y="3531796"/>
              <a:ext cx="4572000" cy="830997"/>
            </a:xfrm>
            <a:prstGeom prst="rect">
              <a:avLst/>
            </a:prstGeom>
          </p:spPr>
          <p:txBody>
            <a:bodyPr>
              <a:spAutoFit/>
            </a:bodyPr>
            <a:lstStyle/>
            <a:p>
              <a:r>
                <a:rPr lang="en-GB" sz="2400" dirty="0"/>
                <a:t>Do you think girls have a harder time online? Why is this?</a:t>
              </a:r>
            </a:p>
          </p:txBody>
        </p:sp>
      </p:grpSp>
      <p:sp>
        <p:nvSpPr>
          <p:cNvPr id="10" name="Rectangle 9"/>
          <p:cNvSpPr/>
          <p:nvPr/>
        </p:nvSpPr>
        <p:spPr>
          <a:xfrm>
            <a:off x="659463" y="3393472"/>
            <a:ext cx="8400316" cy="1200329"/>
          </a:xfrm>
          <a:prstGeom prst="rect">
            <a:avLst/>
          </a:prstGeom>
        </p:spPr>
        <p:txBody>
          <a:bodyPr wrap="square">
            <a:spAutoFit/>
          </a:bodyPr>
          <a:lstStyle/>
          <a:p>
            <a:pPr algn="ctr"/>
            <a:r>
              <a:rPr lang="en-GB" sz="2400" dirty="0">
                <a:solidFill>
                  <a:schemeClr val="bg1"/>
                </a:solidFill>
              </a:rPr>
              <a:t>Although Jason is cyberbullied in this film, research from Net Kids go Mobile 2014 says cyberbullying has increased and girls are more likely to be the target. </a:t>
            </a: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241" y="4494482"/>
            <a:ext cx="3157567" cy="2193876"/>
          </a:xfrm>
          <a:prstGeom prst="rect">
            <a:avLst/>
          </a:prstGeom>
        </p:spPr>
      </p:pic>
      <p:sp>
        <p:nvSpPr>
          <p:cNvPr id="8" name="Rectangle 7"/>
          <p:cNvSpPr/>
          <p:nvPr/>
        </p:nvSpPr>
        <p:spPr>
          <a:xfrm rot="21052792">
            <a:off x="407773" y="4669696"/>
            <a:ext cx="2676748" cy="1754326"/>
          </a:xfrm>
          <a:prstGeom prst="rect">
            <a:avLst/>
          </a:prstGeom>
        </p:spPr>
        <p:txBody>
          <a:bodyPr wrap="square">
            <a:spAutoFit/>
          </a:bodyPr>
          <a:lstStyle/>
          <a:p>
            <a:r>
              <a:rPr lang="en-GB" dirty="0">
                <a:solidFill>
                  <a:schemeClr val="bg1"/>
                </a:solidFill>
              </a:rPr>
              <a:t>In 2010, </a:t>
            </a:r>
            <a:r>
              <a:rPr lang="en-GB" b="1" dirty="0">
                <a:solidFill>
                  <a:schemeClr val="bg1"/>
                </a:solidFill>
              </a:rPr>
              <a:t>8% </a:t>
            </a:r>
            <a:r>
              <a:rPr lang="en-GB" dirty="0">
                <a:solidFill>
                  <a:schemeClr val="bg1"/>
                </a:solidFill>
              </a:rPr>
              <a:t>of girls questioned had experienced cyberbullying, but in 2014, </a:t>
            </a:r>
            <a:r>
              <a:rPr lang="en-GB" b="1" dirty="0">
                <a:solidFill>
                  <a:schemeClr val="bg1"/>
                </a:solidFill>
              </a:rPr>
              <a:t>15% </a:t>
            </a:r>
            <a:r>
              <a:rPr lang="en-GB" dirty="0">
                <a:solidFill>
                  <a:schemeClr val="bg1"/>
                </a:solidFill>
              </a:rPr>
              <a:t>had experienced cyberbullying. </a:t>
            </a:r>
          </a:p>
        </p:txBody>
      </p:sp>
      <p:grpSp>
        <p:nvGrpSpPr>
          <p:cNvPr id="29" name="Group 28"/>
          <p:cNvGrpSpPr/>
          <p:nvPr/>
        </p:nvGrpSpPr>
        <p:grpSpPr>
          <a:xfrm>
            <a:off x="659464" y="3337838"/>
            <a:ext cx="8400316" cy="1311599"/>
            <a:chOff x="659464" y="3337838"/>
            <a:chExt cx="8400316" cy="1311599"/>
          </a:xfrm>
        </p:grpSpPr>
        <p:sp>
          <p:nvSpPr>
            <p:cNvPr id="19" name="Rectangle 18"/>
            <p:cNvSpPr/>
            <p:nvPr/>
          </p:nvSpPr>
          <p:spPr>
            <a:xfrm>
              <a:off x="727121" y="3337838"/>
              <a:ext cx="8243010" cy="13115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Rectangle 22"/>
            <p:cNvSpPr/>
            <p:nvPr/>
          </p:nvSpPr>
          <p:spPr>
            <a:xfrm>
              <a:off x="659464" y="3394672"/>
              <a:ext cx="8400316" cy="1200329"/>
            </a:xfrm>
            <a:prstGeom prst="rect">
              <a:avLst/>
            </a:prstGeom>
          </p:spPr>
          <p:txBody>
            <a:bodyPr wrap="square">
              <a:spAutoFit/>
            </a:bodyPr>
            <a:lstStyle/>
            <a:p>
              <a:pPr algn="ctr"/>
              <a:r>
                <a:rPr lang="en-GB" sz="2400" dirty="0">
                  <a:solidFill>
                    <a:schemeClr val="bg1"/>
                  </a:solidFill>
                </a:rPr>
                <a:t>Although Jason is cyberbullied in this film, research from Net </a:t>
              </a:r>
              <a:r>
                <a:rPr lang="en-GB" sz="2400" dirty="0" smtClean="0">
                  <a:solidFill>
                    <a:schemeClr val="bg1"/>
                  </a:solidFill>
                </a:rPr>
                <a:t>Children </a:t>
              </a:r>
              <a:r>
                <a:rPr lang="en-GB" sz="2400" dirty="0">
                  <a:solidFill>
                    <a:schemeClr val="bg1"/>
                  </a:solidFill>
                </a:rPr>
                <a:t>G</a:t>
              </a:r>
              <a:r>
                <a:rPr lang="en-GB" sz="2400" dirty="0" smtClean="0">
                  <a:solidFill>
                    <a:schemeClr val="bg1"/>
                  </a:solidFill>
                </a:rPr>
                <a:t>o </a:t>
              </a:r>
              <a:r>
                <a:rPr lang="en-GB" sz="2400" dirty="0">
                  <a:solidFill>
                    <a:schemeClr val="bg1"/>
                  </a:solidFill>
                </a:rPr>
                <a:t>Mobile 2014 </a:t>
              </a:r>
              <a:r>
                <a:rPr lang="en-GB" sz="2400" dirty="0" smtClean="0">
                  <a:solidFill>
                    <a:schemeClr val="bg1"/>
                  </a:solidFill>
                </a:rPr>
                <a:t>found </a:t>
              </a:r>
              <a:r>
                <a:rPr lang="en-GB" sz="2400" dirty="0">
                  <a:solidFill>
                    <a:schemeClr val="bg1"/>
                  </a:solidFill>
                </a:rPr>
                <a:t>cyberbullying has increased and girls </a:t>
              </a:r>
              <a:r>
                <a:rPr lang="en-GB" sz="2400" dirty="0" smtClean="0">
                  <a:solidFill>
                    <a:schemeClr val="bg1"/>
                  </a:solidFill>
                </a:rPr>
                <a:t>were </a:t>
              </a:r>
              <a:r>
                <a:rPr lang="en-GB" sz="2400" dirty="0">
                  <a:solidFill>
                    <a:schemeClr val="bg1"/>
                  </a:solidFill>
                </a:rPr>
                <a:t>more likely to be the target. </a:t>
              </a:r>
            </a:p>
          </p:txBody>
        </p:sp>
      </p:grpSp>
    </p:spTree>
    <p:extLst>
      <p:ext uri="{BB962C8B-B14F-4D97-AF65-F5344CB8AC3E}">
        <p14:creationId xmlns:p14="http://schemas.microsoft.com/office/powerpoint/2010/main" val="1049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6064" y="2555186"/>
            <a:ext cx="8452339" cy="4158436"/>
            <a:chOff x="363414" y="2459935"/>
            <a:chExt cx="8452339" cy="1827092"/>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414" y="2459935"/>
              <a:ext cx="8452339" cy="1827092"/>
            </a:xfrm>
            <a:prstGeom prst="rect">
              <a:avLst/>
            </a:prstGeom>
          </p:spPr>
        </p:pic>
        <p:sp>
          <p:nvSpPr>
            <p:cNvPr id="6" name="Rectangle 5"/>
            <p:cNvSpPr/>
            <p:nvPr/>
          </p:nvSpPr>
          <p:spPr>
            <a:xfrm>
              <a:off x="801332" y="2690581"/>
              <a:ext cx="7576501" cy="1473983"/>
            </a:xfrm>
            <a:prstGeom prst="rect">
              <a:avLst/>
            </a:prstGeom>
          </p:spPr>
          <p:txBody>
            <a:bodyPr wrap="square">
              <a:spAutoFit/>
            </a:bodyPr>
            <a:lstStyle/>
            <a:p>
              <a:r>
                <a:rPr lang="en-GB" sz="2800" dirty="0" smtClean="0">
                  <a:solidFill>
                    <a:schemeClr val="bg1"/>
                  </a:solidFill>
                </a:rPr>
                <a:t>In groups </a:t>
              </a:r>
              <a:r>
                <a:rPr lang="en-GB" sz="2800" dirty="0">
                  <a:solidFill>
                    <a:schemeClr val="bg1"/>
                  </a:solidFill>
                </a:rPr>
                <a:t>of </a:t>
              </a:r>
              <a:r>
                <a:rPr lang="en-GB" sz="2800" dirty="0" smtClean="0">
                  <a:solidFill>
                    <a:schemeClr val="bg1"/>
                  </a:solidFill>
                </a:rPr>
                <a:t>3 read </a:t>
              </a:r>
              <a:r>
                <a:rPr lang="en-GB" sz="2800" dirty="0">
                  <a:solidFill>
                    <a:schemeClr val="bg1"/>
                  </a:solidFill>
                </a:rPr>
                <a:t>worksheet 1.1 and </a:t>
              </a:r>
              <a:endParaRPr lang="en-GB" sz="2800" dirty="0" smtClean="0">
                <a:solidFill>
                  <a:schemeClr val="bg1"/>
                </a:solidFill>
              </a:endParaRPr>
            </a:p>
            <a:p>
              <a:r>
                <a:rPr lang="en-GB" sz="2800" dirty="0" smtClean="0">
                  <a:solidFill>
                    <a:schemeClr val="bg1"/>
                  </a:solidFill>
                </a:rPr>
                <a:t>each chose a role. </a:t>
              </a:r>
            </a:p>
            <a:p>
              <a:endParaRPr lang="en-GB" sz="2400" dirty="0">
                <a:solidFill>
                  <a:schemeClr val="bg1"/>
                </a:solidFill>
              </a:endParaRPr>
            </a:p>
            <a:p>
              <a:endParaRPr lang="en-GB" sz="1200" dirty="0">
                <a:solidFill>
                  <a:schemeClr val="bg1"/>
                </a:solidFill>
              </a:endParaRPr>
            </a:p>
            <a:p>
              <a:r>
                <a:rPr lang="en-GB" sz="2800" b="1" dirty="0">
                  <a:solidFill>
                    <a:schemeClr val="bg1"/>
                  </a:solidFill>
                </a:rPr>
                <a:t>Task: </a:t>
              </a:r>
              <a:r>
                <a:rPr lang="en-GB" sz="2800" dirty="0" smtClean="0">
                  <a:solidFill>
                    <a:schemeClr val="bg1"/>
                  </a:solidFill>
                </a:rPr>
                <a:t>Imagining </a:t>
              </a:r>
              <a:r>
                <a:rPr lang="en-GB" sz="2800" dirty="0">
                  <a:solidFill>
                    <a:schemeClr val="bg1"/>
                  </a:solidFill>
                </a:rPr>
                <a:t>you are the characters from the film, write out a rough guide of a conversation that might take place between these </a:t>
              </a:r>
              <a:r>
                <a:rPr lang="en-GB" sz="2800" dirty="0" smtClean="0">
                  <a:solidFill>
                    <a:schemeClr val="bg1"/>
                  </a:solidFill>
                </a:rPr>
                <a:t>characters.</a:t>
              </a:r>
              <a:endParaRPr lang="en-GB" sz="2800" dirty="0">
                <a:solidFill>
                  <a:schemeClr val="bg1"/>
                </a:solidFill>
              </a:endParaRPr>
            </a:p>
            <a:p>
              <a:r>
                <a:rPr lang="en-GB" sz="2800" dirty="0">
                  <a:solidFill>
                    <a:schemeClr val="bg1"/>
                  </a:solidFill>
                </a:rPr>
                <a:t>If time, </a:t>
              </a:r>
              <a:r>
                <a:rPr lang="en-GB" sz="2800" dirty="0" smtClean="0">
                  <a:solidFill>
                    <a:schemeClr val="bg1"/>
                  </a:solidFill>
                </a:rPr>
                <a:t>role-play </a:t>
              </a:r>
              <a:r>
                <a:rPr lang="en-GB" sz="2800" dirty="0">
                  <a:solidFill>
                    <a:schemeClr val="bg1"/>
                  </a:solidFill>
                </a:rPr>
                <a:t>the </a:t>
              </a:r>
              <a:r>
                <a:rPr lang="en-GB" sz="2800" dirty="0" smtClean="0">
                  <a:solidFill>
                    <a:schemeClr val="bg1"/>
                  </a:solidFill>
                </a:rPr>
                <a:t>scenario.</a:t>
              </a:r>
              <a:endParaRPr lang="en-GB" sz="2800" dirty="0">
                <a:solidFill>
                  <a:schemeClr val="bg1"/>
                </a:solidFill>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638" y="2952294"/>
            <a:ext cx="1015985" cy="1015985"/>
          </a:xfrm>
          <a:prstGeom prst="rect">
            <a:avLst/>
          </a:prstGeom>
        </p:spPr>
      </p:pic>
      <p:sp>
        <p:nvSpPr>
          <p:cNvPr id="12" name="Rectangle 11"/>
          <p:cNvSpPr/>
          <p:nvPr/>
        </p:nvSpPr>
        <p:spPr>
          <a:xfrm>
            <a:off x="6657819" y="3839093"/>
            <a:ext cx="1951625" cy="523220"/>
          </a:xfrm>
          <a:prstGeom prst="rect">
            <a:avLst/>
          </a:prstGeom>
        </p:spPr>
        <p:txBody>
          <a:bodyPr wrap="none">
            <a:spAutoFit/>
          </a:bodyPr>
          <a:lstStyle/>
          <a:p>
            <a:r>
              <a:rPr lang="en-GB" sz="2800" b="1" dirty="0" smtClean="0"/>
              <a:t>5-7 minutes</a:t>
            </a:r>
            <a:endParaRPr lang="en-GB" sz="2800" b="1" dirty="0"/>
          </a:p>
        </p:txBody>
      </p:sp>
      <p:grpSp>
        <p:nvGrpSpPr>
          <p:cNvPr id="15" name="Group 14"/>
          <p:cNvGrpSpPr/>
          <p:nvPr/>
        </p:nvGrpSpPr>
        <p:grpSpPr>
          <a:xfrm>
            <a:off x="1906793" y="183856"/>
            <a:ext cx="6323352" cy="2213699"/>
            <a:chOff x="-4392838" y="773152"/>
            <a:chExt cx="8420133" cy="25429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2838" y="773152"/>
              <a:ext cx="1219667" cy="2542936"/>
            </a:xfrm>
            <a:prstGeom prst="rect">
              <a:avLst/>
            </a:prstGeom>
          </p:spPr>
        </p:pic>
        <p:sp>
          <p:nvSpPr>
            <p:cNvPr id="9" name="TextBox 8"/>
            <p:cNvSpPr txBox="1"/>
            <p:nvPr/>
          </p:nvSpPr>
          <p:spPr>
            <a:xfrm>
              <a:off x="-3461350" y="1939872"/>
              <a:ext cx="7488645" cy="954589"/>
            </a:xfrm>
            <a:prstGeom prst="rect">
              <a:avLst/>
            </a:prstGeom>
            <a:noFill/>
          </p:spPr>
          <p:txBody>
            <a:bodyPr wrap="square" rtlCol="0">
              <a:spAutoFit/>
            </a:bodyPr>
            <a:lstStyle/>
            <a:p>
              <a:r>
                <a:rPr lang="en-GB" sz="4800" dirty="0" smtClean="0"/>
                <a:t>What happens next?</a:t>
              </a:r>
              <a:endParaRPr lang="en-GB" sz="4800" dirty="0"/>
            </a:p>
          </p:txBody>
        </p:sp>
        <p:sp>
          <p:nvSpPr>
            <p:cNvPr id="10" name="Rectangle 9"/>
            <p:cNvSpPr/>
            <p:nvPr/>
          </p:nvSpPr>
          <p:spPr>
            <a:xfrm>
              <a:off x="-3586110" y="881000"/>
              <a:ext cx="3966418" cy="1166720"/>
            </a:xfrm>
            <a:prstGeom prst="rect">
              <a:avLst/>
            </a:prstGeom>
          </p:spPr>
          <p:txBody>
            <a:bodyPr wrap="none">
              <a:spAutoFit/>
            </a:bodyPr>
            <a:lstStyle/>
            <a:p>
              <a:r>
                <a:rPr lang="en-GB" sz="5400" dirty="0" smtClean="0"/>
                <a:t>Activity </a:t>
              </a:r>
              <a:r>
                <a:rPr lang="en-GB" sz="6000" dirty="0" smtClean="0"/>
                <a:t>-</a:t>
              </a:r>
              <a:r>
                <a:rPr lang="en-GB" sz="6000" dirty="0" smtClean="0">
                  <a:latin typeface="HelveticaNeue" panose="00000400000000000000" pitchFamily="2" charset="0"/>
                </a:rPr>
                <a:t> </a:t>
              </a:r>
              <a:endParaRPr lang="en-GB" sz="6000" dirty="0">
                <a:latin typeface="HelveticaNeue" panose="00000400000000000000" pitchFamily="2" charset="0"/>
              </a:endParaRPr>
            </a:p>
          </p:txBody>
        </p:sp>
      </p:grpSp>
    </p:spTree>
    <p:extLst>
      <p:ext uri="{BB962C8B-B14F-4D97-AF65-F5344CB8AC3E}">
        <p14:creationId xmlns:p14="http://schemas.microsoft.com/office/powerpoint/2010/main" val="3273330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314536" y="58865"/>
            <a:ext cx="6382965" cy="2031558"/>
            <a:chOff x="-4169154" y="100728"/>
            <a:chExt cx="6382965" cy="2031558"/>
          </a:xfrm>
        </p:grpSpPr>
        <p:grpSp>
          <p:nvGrpSpPr>
            <p:cNvPr id="10" name="Group 9"/>
            <p:cNvGrpSpPr/>
            <p:nvPr/>
          </p:nvGrpSpPr>
          <p:grpSpPr>
            <a:xfrm>
              <a:off x="-4169154" y="100728"/>
              <a:ext cx="4797804" cy="2031558"/>
              <a:chOff x="-4392838" y="592077"/>
              <a:chExt cx="8284953" cy="2724011"/>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2838" y="773152"/>
                <a:ext cx="1219667" cy="2542936"/>
              </a:xfrm>
              <a:prstGeom prst="rect">
                <a:avLst/>
              </a:prstGeom>
            </p:spPr>
          </p:pic>
          <p:sp>
            <p:nvSpPr>
              <p:cNvPr id="12" name="TextBox 11"/>
              <p:cNvSpPr txBox="1"/>
              <p:nvPr/>
            </p:nvSpPr>
            <p:spPr>
              <a:xfrm>
                <a:off x="-3596530" y="1434679"/>
                <a:ext cx="7488645" cy="1031704"/>
              </a:xfrm>
              <a:prstGeom prst="rect">
                <a:avLst/>
              </a:prstGeom>
              <a:noFill/>
            </p:spPr>
            <p:txBody>
              <a:bodyPr wrap="square" rtlCol="0">
                <a:spAutoFit/>
              </a:bodyPr>
              <a:lstStyle/>
              <a:p>
                <a:r>
                  <a:rPr lang="en-GB" sz="4400" dirty="0" smtClean="0"/>
                  <a:t>Triangle Six: </a:t>
                </a:r>
                <a:endParaRPr lang="en-GB" sz="4400" dirty="0"/>
              </a:p>
            </p:txBody>
          </p:sp>
          <p:sp>
            <p:nvSpPr>
              <p:cNvPr id="13" name="Rectangle 12"/>
              <p:cNvSpPr/>
              <p:nvPr/>
            </p:nvSpPr>
            <p:spPr>
              <a:xfrm>
                <a:off x="-3783004" y="592077"/>
                <a:ext cx="4066894" cy="1114241"/>
              </a:xfrm>
              <a:prstGeom prst="rect">
                <a:avLst/>
              </a:prstGeom>
            </p:spPr>
            <p:txBody>
              <a:bodyPr wrap="none">
                <a:spAutoFit/>
              </a:bodyPr>
              <a:lstStyle/>
              <a:p>
                <a:r>
                  <a:rPr lang="en-GB" sz="4400" dirty="0" smtClean="0"/>
                  <a:t>Activity </a:t>
                </a:r>
                <a:r>
                  <a:rPr lang="en-GB" sz="4800" dirty="0" smtClean="0"/>
                  <a:t>- </a:t>
                </a:r>
                <a:endParaRPr lang="en-GB" sz="4800" dirty="0"/>
              </a:p>
            </p:txBody>
          </p:sp>
        </p:grpSp>
        <p:sp>
          <p:nvSpPr>
            <p:cNvPr id="14" name="TextBox 13"/>
            <p:cNvSpPr txBox="1"/>
            <p:nvPr/>
          </p:nvSpPr>
          <p:spPr>
            <a:xfrm>
              <a:off x="-3518516" y="1354562"/>
              <a:ext cx="5732327" cy="769441"/>
            </a:xfrm>
            <a:prstGeom prst="rect">
              <a:avLst/>
            </a:prstGeom>
            <a:noFill/>
          </p:spPr>
          <p:txBody>
            <a:bodyPr wrap="square" rtlCol="0">
              <a:spAutoFit/>
            </a:bodyPr>
            <a:lstStyle/>
            <a:p>
              <a:r>
                <a:rPr lang="en-GB" sz="4400" dirty="0" smtClean="0"/>
                <a:t>Banter -v- bullying</a:t>
              </a:r>
              <a:endParaRPr lang="en-GB" sz="4400" dirty="0"/>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162" y="2090423"/>
            <a:ext cx="8452339" cy="4293481"/>
          </a:xfrm>
          <a:prstGeom prst="rect">
            <a:avLst/>
          </a:prstGeom>
        </p:spPr>
      </p:pic>
      <p:grpSp>
        <p:nvGrpSpPr>
          <p:cNvPr id="20" name="Group 19"/>
          <p:cNvGrpSpPr/>
          <p:nvPr/>
        </p:nvGrpSpPr>
        <p:grpSpPr>
          <a:xfrm>
            <a:off x="7112340" y="2504977"/>
            <a:ext cx="1447256" cy="1212845"/>
            <a:chOff x="9026994" y="1046056"/>
            <a:chExt cx="1769534" cy="1481871"/>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8139" y="1046056"/>
              <a:ext cx="1015985" cy="1015985"/>
            </a:xfrm>
            <a:prstGeom prst="rect">
              <a:avLst/>
            </a:prstGeom>
          </p:spPr>
        </p:pic>
        <p:sp>
          <p:nvSpPr>
            <p:cNvPr id="9" name="Rectangle 8"/>
            <p:cNvSpPr/>
            <p:nvPr/>
          </p:nvSpPr>
          <p:spPr>
            <a:xfrm>
              <a:off x="9026994" y="1963858"/>
              <a:ext cx="1769534" cy="564069"/>
            </a:xfrm>
            <a:prstGeom prst="rect">
              <a:avLst/>
            </a:prstGeom>
          </p:spPr>
          <p:txBody>
            <a:bodyPr wrap="none">
              <a:spAutoFit/>
            </a:bodyPr>
            <a:lstStyle/>
            <a:p>
              <a:r>
                <a:rPr lang="en-GB" sz="2400" b="1" dirty="0" smtClean="0"/>
                <a:t>8 minutes</a:t>
              </a:r>
              <a:endParaRPr lang="en-GB" sz="2400" b="1" dirty="0"/>
            </a:p>
          </p:txBody>
        </p:sp>
      </p:grpSp>
      <p:sp>
        <p:nvSpPr>
          <p:cNvPr id="18" name="Rectangle 17"/>
          <p:cNvSpPr/>
          <p:nvPr/>
        </p:nvSpPr>
        <p:spPr>
          <a:xfrm>
            <a:off x="749435" y="2622576"/>
            <a:ext cx="7443792" cy="2123658"/>
          </a:xfrm>
          <a:prstGeom prst="rect">
            <a:avLst/>
          </a:prstGeom>
        </p:spPr>
        <p:txBody>
          <a:bodyPr wrap="square">
            <a:spAutoFit/>
          </a:bodyPr>
          <a:lstStyle/>
          <a:p>
            <a:r>
              <a:rPr lang="en-GB" sz="2200" dirty="0">
                <a:solidFill>
                  <a:schemeClr val="bg1"/>
                </a:solidFill>
              </a:rPr>
              <a:t>In groups of </a:t>
            </a:r>
            <a:r>
              <a:rPr lang="en-GB" sz="2200" dirty="0" smtClean="0">
                <a:solidFill>
                  <a:schemeClr val="bg1"/>
                </a:solidFill>
              </a:rPr>
              <a:t>five, </a:t>
            </a:r>
            <a:r>
              <a:rPr lang="en-GB" sz="2200" dirty="0">
                <a:solidFill>
                  <a:schemeClr val="bg1"/>
                </a:solidFill>
              </a:rPr>
              <a:t>read worksheet 1.3 and </a:t>
            </a:r>
          </a:p>
          <a:p>
            <a:r>
              <a:rPr lang="en-GB" sz="2200" dirty="0">
                <a:solidFill>
                  <a:schemeClr val="bg1"/>
                </a:solidFill>
              </a:rPr>
              <a:t>cut out the 6 </a:t>
            </a:r>
            <a:r>
              <a:rPr lang="en-GB" sz="2200" dirty="0" smtClean="0">
                <a:solidFill>
                  <a:schemeClr val="bg1"/>
                </a:solidFill>
              </a:rPr>
              <a:t>scenarios.</a:t>
            </a:r>
            <a:endParaRPr lang="en-GB" sz="2200" dirty="0">
              <a:solidFill>
                <a:schemeClr val="bg1"/>
              </a:solidFill>
            </a:endParaRPr>
          </a:p>
          <a:p>
            <a:endParaRPr lang="en-GB" sz="2200" dirty="0">
              <a:solidFill>
                <a:schemeClr val="bg1"/>
              </a:solidFill>
            </a:endParaRPr>
          </a:p>
          <a:p>
            <a:r>
              <a:rPr lang="en-GB" sz="2200" dirty="0">
                <a:solidFill>
                  <a:schemeClr val="bg1"/>
                </a:solidFill>
              </a:rPr>
              <a:t>Read the scenarios and put the ‘most serious’ cyberbullying incident at the top and the least serious at the bottom of a </a:t>
            </a:r>
            <a:r>
              <a:rPr lang="en-GB" sz="2200" dirty="0" smtClean="0">
                <a:solidFill>
                  <a:schemeClr val="bg1"/>
                </a:solidFill>
              </a:rPr>
              <a:t>triangle.</a:t>
            </a:r>
            <a:endParaRPr lang="en-GB" sz="2200" dirty="0">
              <a:solidFill>
                <a:schemeClr val="bg1"/>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5066" y="4514919"/>
            <a:ext cx="5224279" cy="1491042"/>
          </a:xfrm>
          <a:prstGeom prst="rect">
            <a:avLst/>
          </a:prstGeom>
        </p:spPr>
      </p:pic>
    </p:spTree>
    <p:extLst>
      <p:ext uri="{BB962C8B-B14F-4D97-AF65-F5344CB8AC3E}">
        <p14:creationId xmlns:p14="http://schemas.microsoft.com/office/powerpoint/2010/main" val="2650779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042" y="2633140"/>
            <a:ext cx="8506327" cy="3984228"/>
          </a:xfrm>
          <a:prstGeom prst="rect">
            <a:avLst/>
          </a:prstGeom>
        </p:spPr>
      </p:pic>
      <p:grpSp>
        <p:nvGrpSpPr>
          <p:cNvPr id="11" name="Group 10"/>
          <p:cNvGrpSpPr/>
          <p:nvPr/>
        </p:nvGrpSpPr>
        <p:grpSpPr>
          <a:xfrm>
            <a:off x="2508799" y="333867"/>
            <a:ext cx="4730345" cy="1977108"/>
            <a:chOff x="2677242" y="254849"/>
            <a:chExt cx="4730345" cy="1977108"/>
          </a:xfrm>
        </p:grpSpPr>
        <p:sp>
          <p:nvSpPr>
            <p:cNvPr id="4" name="Rectangle 3"/>
            <p:cNvSpPr/>
            <p:nvPr/>
          </p:nvSpPr>
          <p:spPr>
            <a:xfrm>
              <a:off x="3531654" y="1223215"/>
              <a:ext cx="3875933" cy="769441"/>
            </a:xfrm>
            <a:prstGeom prst="rect">
              <a:avLst/>
            </a:prstGeom>
          </p:spPr>
          <p:txBody>
            <a:bodyPr wrap="none">
              <a:spAutoFit/>
            </a:bodyPr>
            <a:lstStyle/>
            <a:p>
              <a:r>
                <a:rPr lang="en-GB" sz="4400" dirty="0"/>
                <a:t>Walking debate </a:t>
              </a:r>
            </a:p>
          </p:txBody>
        </p:sp>
        <p:sp>
          <p:nvSpPr>
            <p:cNvPr id="5" name="Rectangle 4"/>
            <p:cNvSpPr/>
            <p:nvPr/>
          </p:nvSpPr>
          <p:spPr>
            <a:xfrm>
              <a:off x="3359018" y="437311"/>
              <a:ext cx="2263761" cy="769441"/>
            </a:xfrm>
            <a:prstGeom prst="rect">
              <a:avLst/>
            </a:prstGeom>
          </p:spPr>
          <p:txBody>
            <a:bodyPr wrap="none">
              <a:spAutoFit/>
            </a:bodyPr>
            <a:lstStyle/>
            <a:p>
              <a:r>
                <a:rPr lang="en-GB" sz="4400" dirty="0"/>
                <a:t>Activity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7242" y="254849"/>
              <a:ext cx="1032490" cy="1977108"/>
            </a:xfrm>
            <a:prstGeom prst="rect">
              <a:avLst/>
            </a:prstGeom>
          </p:spPr>
        </p:pic>
      </p:grpSp>
      <p:grpSp>
        <p:nvGrpSpPr>
          <p:cNvPr id="8" name="Group 7"/>
          <p:cNvGrpSpPr/>
          <p:nvPr/>
        </p:nvGrpSpPr>
        <p:grpSpPr>
          <a:xfrm>
            <a:off x="7013160" y="3154682"/>
            <a:ext cx="1602746" cy="1232721"/>
            <a:chOff x="8876307" y="1046056"/>
            <a:chExt cx="1959649" cy="1506156"/>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8139" y="1046056"/>
              <a:ext cx="1015985" cy="1015985"/>
            </a:xfrm>
            <a:prstGeom prst="rect">
              <a:avLst/>
            </a:prstGeom>
          </p:spPr>
        </p:pic>
        <p:sp>
          <p:nvSpPr>
            <p:cNvPr id="10" name="Rectangle 9"/>
            <p:cNvSpPr/>
            <p:nvPr/>
          </p:nvSpPr>
          <p:spPr>
            <a:xfrm>
              <a:off x="8876307" y="1988143"/>
              <a:ext cx="1959649" cy="564069"/>
            </a:xfrm>
            <a:prstGeom prst="rect">
              <a:avLst/>
            </a:prstGeom>
          </p:spPr>
          <p:txBody>
            <a:bodyPr wrap="none">
              <a:spAutoFit/>
            </a:bodyPr>
            <a:lstStyle/>
            <a:p>
              <a:r>
                <a:rPr lang="en-GB" sz="2400" b="1" dirty="0" smtClean="0"/>
                <a:t>10 minutes</a:t>
              </a:r>
              <a:endParaRPr lang="en-GB" sz="2400" b="1" dirty="0"/>
            </a:p>
          </p:txBody>
        </p:sp>
      </p:grpSp>
      <p:sp>
        <p:nvSpPr>
          <p:cNvPr id="12" name="TextBox 11"/>
          <p:cNvSpPr txBox="1"/>
          <p:nvPr/>
        </p:nvSpPr>
        <p:spPr>
          <a:xfrm>
            <a:off x="778896" y="2992251"/>
            <a:ext cx="6427213" cy="3539430"/>
          </a:xfrm>
          <a:prstGeom prst="rect">
            <a:avLst/>
          </a:prstGeom>
          <a:noFill/>
        </p:spPr>
        <p:txBody>
          <a:bodyPr wrap="square" rtlCol="0">
            <a:spAutoFit/>
          </a:bodyPr>
          <a:lstStyle/>
          <a:p>
            <a:r>
              <a:rPr lang="en-GB" sz="2400" dirty="0" smtClean="0">
                <a:solidFill>
                  <a:schemeClr val="bg1"/>
                </a:solidFill>
              </a:rPr>
              <a:t>On either side of the room you will see a sign saying ‘CYBERBULLYING’ or ‘JUST A JOKE.’ You need to decide if the social media posts you are about to see cross the line from being a joke to cyberbullying.</a:t>
            </a:r>
          </a:p>
          <a:p>
            <a:endParaRPr lang="en-GB" sz="1100" dirty="0">
              <a:solidFill>
                <a:schemeClr val="bg1"/>
              </a:solidFill>
            </a:endParaRPr>
          </a:p>
          <a:p>
            <a:r>
              <a:rPr lang="en-GB" sz="2400" dirty="0" smtClean="0">
                <a:solidFill>
                  <a:schemeClr val="bg1"/>
                </a:solidFill>
              </a:rPr>
              <a:t>The context </a:t>
            </a:r>
            <a:r>
              <a:rPr lang="en-GB" sz="2400" dirty="0">
                <a:solidFill>
                  <a:schemeClr val="bg1"/>
                </a:solidFill>
              </a:rPr>
              <a:t>won’t always be clear</a:t>
            </a:r>
            <a:r>
              <a:rPr lang="en-GB" sz="2400" dirty="0" smtClean="0">
                <a:solidFill>
                  <a:schemeClr val="bg1"/>
                </a:solidFill>
              </a:rPr>
              <a:t>, so </a:t>
            </a:r>
            <a:r>
              <a:rPr lang="en-GB" sz="2400" dirty="0">
                <a:solidFill>
                  <a:schemeClr val="bg1"/>
                </a:solidFill>
              </a:rPr>
              <a:t>imagine you are just coming across these posts online and you don’t know the people </a:t>
            </a:r>
            <a:r>
              <a:rPr lang="en-GB" sz="2400" dirty="0" smtClean="0">
                <a:solidFill>
                  <a:schemeClr val="bg1"/>
                </a:solidFill>
              </a:rPr>
              <a:t>involved. </a:t>
            </a:r>
            <a:endParaRPr lang="en-GB" sz="2400" dirty="0">
              <a:solidFill>
                <a:schemeClr val="bg1"/>
              </a:solidFill>
            </a:endParaRPr>
          </a:p>
          <a:p>
            <a:endParaRPr lang="en-GB" dirty="0"/>
          </a:p>
        </p:txBody>
      </p:sp>
    </p:spTree>
    <p:extLst>
      <p:ext uri="{BB962C8B-B14F-4D97-AF65-F5344CB8AC3E}">
        <p14:creationId xmlns:p14="http://schemas.microsoft.com/office/powerpoint/2010/main" val="3354946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222"/>
            <a:ext cx="9144000" cy="6677526"/>
          </a:xfrm>
          <a:prstGeom prst="rect">
            <a:avLst/>
          </a:prstGeom>
        </p:spPr>
      </p:pic>
      <p:grpSp>
        <p:nvGrpSpPr>
          <p:cNvPr id="10" name="Group 9"/>
          <p:cNvGrpSpPr/>
          <p:nvPr/>
        </p:nvGrpSpPr>
        <p:grpSpPr>
          <a:xfrm>
            <a:off x="421472" y="1077698"/>
            <a:ext cx="8260518" cy="4589176"/>
            <a:chOff x="421472" y="1077698"/>
            <a:chExt cx="8260518" cy="458917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72" y="1077698"/>
              <a:ext cx="8260518" cy="458917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2342" t="11625" r="12476" b="148"/>
            <a:stretch/>
          </p:blipFill>
          <p:spPr>
            <a:xfrm>
              <a:off x="613612" y="1371600"/>
              <a:ext cx="955312" cy="840811"/>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8019" t="1053" b="31579"/>
            <a:stretch/>
          </p:blipFill>
          <p:spPr>
            <a:xfrm>
              <a:off x="1653236" y="3049425"/>
              <a:ext cx="565026" cy="551782"/>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2342" t="11625" r="12476" b="148"/>
            <a:stretch/>
          </p:blipFill>
          <p:spPr>
            <a:xfrm>
              <a:off x="1653236" y="3749843"/>
              <a:ext cx="565026" cy="497304"/>
            </a:xfrm>
            <a:prstGeom prst="rect">
              <a:avLst/>
            </a:prstGeom>
          </p:spPr>
        </p:pic>
      </p:grpSp>
    </p:spTree>
    <p:extLst>
      <p:ext uri="{BB962C8B-B14F-4D97-AF65-F5344CB8AC3E}">
        <p14:creationId xmlns:p14="http://schemas.microsoft.com/office/powerpoint/2010/main" val="1518667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222"/>
            <a:ext cx="9144000" cy="6677526"/>
          </a:xfrm>
          <a:prstGeom prst="rect">
            <a:avLst/>
          </a:prstGeom>
        </p:spPr>
      </p:pic>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42210" y="799094"/>
            <a:ext cx="6894095" cy="5247781"/>
          </a:xfrm>
          <a:prstGeom prst="rect">
            <a:avLst/>
          </a:prstGeom>
        </p:spPr>
      </p:pic>
    </p:spTree>
    <p:extLst>
      <p:ext uri="{BB962C8B-B14F-4D97-AF65-F5344CB8AC3E}">
        <p14:creationId xmlns:p14="http://schemas.microsoft.com/office/powerpoint/2010/main" val="936992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222"/>
            <a:ext cx="9144000" cy="667752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1831" y="600956"/>
            <a:ext cx="3880337" cy="5644058"/>
          </a:xfrm>
          <a:prstGeom prst="rect">
            <a:avLst/>
          </a:prstGeom>
        </p:spPr>
      </p:pic>
    </p:spTree>
    <p:extLst>
      <p:ext uri="{BB962C8B-B14F-4D97-AF65-F5344CB8AC3E}">
        <p14:creationId xmlns:p14="http://schemas.microsoft.com/office/powerpoint/2010/main" val="2098704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222"/>
            <a:ext cx="9144000" cy="667752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7005" y="551591"/>
            <a:ext cx="4009989" cy="5742787"/>
          </a:xfrm>
          <a:prstGeom prst="rect">
            <a:avLst/>
          </a:prstGeom>
        </p:spPr>
      </p:pic>
    </p:spTree>
    <p:extLst>
      <p:ext uri="{BB962C8B-B14F-4D97-AF65-F5344CB8AC3E}">
        <p14:creationId xmlns:p14="http://schemas.microsoft.com/office/powerpoint/2010/main" val="4168999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222"/>
            <a:ext cx="9144000" cy="667752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369" y="493295"/>
            <a:ext cx="3313768" cy="5881936"/>
          </a:xfrm>
          <a:prstGeom prst="rect">
            <a:avLst/>
          </a:prstGeom>
        </p:spPr>
      </p:pic>
    </p:spTree>
    <p:extLst>
      <p:ext uri="{BB962C8B-B14F-4D97-AF65-F5344CB8AC3E}">
        <p14:creationId xmlns:p14="http://schemas.microsoft.com/office/powerpoint/2010/main" val="3869316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4089" y="165563"/>
            <a:ext cx="4358451" cy="1093078"/>
          </a:xfrm>
          <a:prstGeom prst="rect">
            <a:avLst/>
          </a:prstGeom>
        </p:spPr>
      </p:pic>
      <p:grpSp>
        <p:nvGrpSpPr>
          <p:cNvPr id="24" name="Group 23"/>
          <p:cNvGrpSpPr/>
          <p:nvPr/>
        </p:nvGrpSpPr>
        <p:grpSpPr>
          <a:xfrm>
            <a:off x="149121" y="1061153"/>
            <a:ext cx="6909382" cy="937682"/>
            <a:chOff x="334472" y="1162370"/>
            <a:chExt cx="6909382" cy="937682"/>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72" y="1162370"/>
              <a:ext cx="6909382" cy="937682"/>
            </a:xfrm>
            <a:prstGeom prst="rect">
              <a:avLst/>
            </a:prstGeom>
          </p:spPr>
        </p:pic>
        <p:sp>
          <p:nvSpPr>
            <p:cNvPr id="10" name="Rectangle 9"/>
            <p:cNvSpPr/>
            <p:nvPr/>
          </p:nvSpPr>
          <p:spPr>
            <a:xfrm>
              <a:off x="675603" y="1317785"/>
              <a:ext cx="6310569" cy="738664"/>
            </a:xfrm>
            <a:prstGeom prst="rect">
              <a:avLst/>
            </a:prstGeom>
          </p:spPr>
          <p:txBody>
            <a:bodyPr wrap="square">
              <a:spAutoFit/>
            </a:bodyPr>
            <a:lstStyle/>
            <a:p>
              <a:r>
                <a:rPr lang="en-GB" sz="2100" dirty="0">
                  <a:solidFill>
                    <a:schemeClr val="bg1"/>
                  </a:solidFill>
                </a:rPr>
                <a:t>Students can </a:t>
              </a:r>
              <a:r>
                <a:rPr lang="en-GB" sz="2100" u="sng" dirty="0">
                  <a:solidFill>
                    <a:schemeClr val="bg1"/>
                  </a:solidFill>
                </a:rPr>
                <a:t>define cyberbullying </a:t>
              </a:r>
              <a:r>
                <a:rPr lang="en-GB" sz="2100" dirty="0">
                  <a:solidFill>
                    <a:schemeClr val="bg1"/>
                  </a:solidFill>
                </a:rPr>
                <a:t>and recognise examples of it</a:t>
              </a:r>
            </a:p>
          </p:txBody>
        </p:sp>
      </p:grpSp>
      <p:grpSp>
        <p:nvGrpSpPr>
          <p:cNvPr id="16" name="Group 15"/>
          <p:cNvGrpSpPr/>
          <p:nvPr/>
        </p:nvGrpSpPr>
        <p:grpSpPr>
          <a:xfrm>
            <a:off x="399738" y="5590670"/>
            <a:ext cx="8398271" cy="1082166"/>
            <a:chOff x="399739" y="5632569"/>
            <a:chExt cx="8398271" cy="1082166"/>
          </a:xfrm>
        </p:grpSpPr>
        <p:grpSp>
          <p:nvGrpSpPr>
            <p:cNvPr id="12" name="Group 11"/>
            <p:cNvGrpSpPr/>
            <p:nvPr/>
          </p:nvGrpSpPr>
          <p:grpSpPr>
            <a:xfrm>
              <a:off x="399739" y="5632569"/>
              <a:ext cx="8398271" cy="1082166"/>
              <a:chOff x="788877" y="1500553"/>
              <a:chExt cx="7414054" cy="1172345"/>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877" y="1500553"/>
                <a:ext cx="7414054" cy="1172345"/>
              </a:xfrm>
              <a:prstGeom prst="rect">
                <a:avLst/>
              </a:prstGeom>
            </p:spPr>
          </p:pic>
          <p:sp>
            <p:nvSpPr>
              <p:cNvPr id="14" name="Rectangle 13"/>
              <p:cNvSpPr/>
              <p:nvPr/>
            </p:nvSpPr>
            <p:spPr>
              <a:xfrm>
                <a:off x="1210961" y="1751722"/>
                <a:ext cx="6771503" cy="500136"/>
              </a:xfrm>
              <a:prstGeom prst="rect">
                <a:avLst/>
              </a:prstGeom>
            </p:spPr>
            <p:txBody>
              <a:bodyPr wrap="square">
                <a:spAutoFit/>
              </a:bodyPr>
              <a:lstStyle/>
              <a:p>
                <a:endParaRPr lang="en-GB" sz="2400" dirty="0">
                  <a:solidFill>
                    <a:schemeClr val="bg1"/>
                  </a:solidFill>
                </a:endParaRPr>
              </a:p>
            </p:txBody>
          </p:sp>
        </p:grpSp>
        <p:sp>
          <p:nvSpPr>
            <p:cNvPr id="15" name="Rectangle 14"/>
            <p:cNvSpPr/>
            <p:nvPr/>
          </p:nvSpPr>
          <p:spPr>
            <a:xfrm>
              <a:off x="877855" y="5850191"/>
              <a:ext cx="7669247" cy="738664"/>
            </a:xfrm>
            <a:prstGeom prst="rect">
              <a:avLst/>
            </a:prstGeom>
          </p:spPr>
          <p:txBody>
            <a:bodyPr wrap="square">
              <a:spAutoFit/>
            </a:bodyPr>
            <a:lstStyle/>
            <a:p>
              <a:r>
                <a:rPr lang="en-GB" sz="2100" dirty="0">
                  <a:solidFill>
                    <a:schemeClr val="bg1"/>
                  </a:solidFill>
                </a:rPr>
                <a:t>Students can </a:t>
              </a:r>
              <a:r>
                <a:rPr lang="en-GB" sz="2100" u="sng" dirty="0">
                  <a:solidFill>
                    <a:schemeClr val="bg1"/>
                  </a:solidFill>
                </a:rPr>
                <a:t>understand how using the term ‘gay’ can be offensive </a:t>
              </a:r>
              <a:r>
                <a:rPr lang="en-GB" sz="2100" dirty="0">
                  <a:solidFill>
                    <a:schemeClr val="bg1"/>
                  </a:solidFill>
                </a:rPr>
                <a:t>to others and what the school anti-bullying policy says about it</a:t>
              </a:r>
            </a:p>
          </p:txBody>
        </p:sp>
      </p:grpSp>
      <p:grpSp>
        <p:nvGrpSpPr>
          <p:cNvPr id="21" name="Group 20"/>
          <p:cNvGrpSpPr/>
          <p:nvPr/>
        </p:nvGrpSpPr>
        <p:grpSpPr>
          <a:xfrm>
            <a:off x="975655" y="2123539"/>
            <a:ext cx="7246438" cy="968166"/>
            <a:chOff x="975655" y="2262616"/>
            <a:chExt cx="7246438" cy="968166"/>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655" y="2262616"/>
              <a:ext cx="7246438" cy="968166"/>
            </a:xfrm>
            <a:prstGeom prst="rect">
              <a:avLst/>
            </a:prstGeom>
          </p:spPr>
        </p:pic>
        <p:sp>
          <p:nvSpPr>
            <p:cNvPr id="17" name="Rectangle 16"/>
            <p:cNvSpPr/>
            <p:nvPr/>
          </p:nvSpPr>
          <p:spPr>
            <a:xfrm>
              <a:off x="1816734" y="2454463"/>
              <a:ext cx="6317979" cy="738664"/>
            </a:xfrm>
            <a:prstGeom prst="rect">
              <a:avLst/>
            </a:prstGeom>
          </p:spPr>
          <p:txBody>
            <a:bodyPr wrap="square">
              <a:spAutoFit/>
            </a:bodyPr>
            <a:lstStyle/>
            <a:p>
              <a:r>
                <a:rPr lang="en-GB" sz="2100" dirty="0">
                  <a:solidFill>
                    <a:schemeClr val="bg1"/>
                  </a:solidFill>
                </a:rPr>
                <a:t>Students can </a:t>
              </a:r>
              <a:r>
                <a:rPr lang="en-GB" sz="2100" u="sng" dirty="0">
                  <a:solidFill>
                    <a:schemeClr val="bg1"/>
                  </a:solidFill>
                </a:rPr>
                <a:t>identify which actions cross the line </a:t>
              </a:r>
              <a:r>
                <a:rPr lang="en-GB" sz="2100" dirty="0">
                  <a:solidFill>
                    <a:schemeClr val="bg1"/>
                  </a:solidFill>
                </a:rPr>
                <a:t>between ‘banter’ and cyberbullying</a:t>
              </a:r>
            </a:p>
          </p:txBody>
        </p:sp>
      </p:grpSp>
      <p:grpSp>
        <p:nvGrpSpPr>
          <p:cNvPr id="22" name="Group 21"/>
          <p:cNvGrpSpPr/>
          <p:nvPr/>
        </p:nvGrpSpPr>
        <p:grpSpPr>
          <a:xfrm>
            <a:off x="490252" y="3250959"/>
            <a:ext cx="7528393" cy="1087587"/>
            <a:chOff x="334472" y="3403799"/>
            <a:chExt cx="7528393" cy="1087587"/>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472" y="3403799"/>
              <a:ext cx="7528393" cy="1087587"/>
            </a:xfrm>
            <a:prstGeom prst="rect">
              <a:avLst/>
            </a:prstGeom>
          </p:spPr>
        </p:pic>
        <p:sp>
          <p:nvSpPr>
            <p:cNvPr id="18" name="Rectangle 17"/>
            <p:cNvSpPr/>
            <p:nvPr/>
          </p:nvSpPr>
          <p:spPr>
            <a:xfrm>
              <a:off x="877854" y="3600382"/>
              <a:ext cx="6832761" cy="738664"/>
            </a:xfrm>
            <a:prstGeom prst="rect">
              <a:avLst/>
            </a:prstGeom>
          </p:spPr>
          <p:txBody>
            <a:bodyPr wrap="square">
              <a:spAutoFit/>
            </a:bodyPr>
            <a:lstStyle/>
            <a:p>
              <a:r>
                <a:rPr lang="en-GB" sz="2100" dirty="0">
                  <a:solidFill>
                    <a:schemeClr val="bg1"/>
                  </a:solidFill>
                </a:rPr>
                <a:t>Students can</a:t>
              </a:r>
              <a:r>
                <a:rPr lang="en-GB" sz="2100" b="1" dirty="0">
                  <a:solidFill>
                    <a:schemeClr val="bg1"/>
                  </a:solidFill>
                </a:rPr>
                <a:t> </a:t>
              </a:r>
              <a:r>
                <a:rPr lang="en-GB" sz="2100" u="sng" dirty="0">
                  <a:solidFill>
                    <a:schemeClr val="bg1"/>
                  </a:solidFill>
                </a:rPr>
                <a:t>find help and know who to speak to </a:t>
              </a:r>
              <a:r>
                <a:rPr lang="en-GB" sz="2100" dirty="0">
                  <a:solidFill>
                    <a:schemeClr val="bg1"/>
                  </a:solidFill>
                </a:rPr>
                <a:t>if they’re worried about something online</a:t>
              </a:r>
            </a:p>
          </p:txBody>
        </p:sp>
      </p:grpSp>
      <p:grpSp>
        <p:nvGrpSpPr>
          <p:cNvPr id="23" name="Group 22"/>
          <p:cNvGrpSpPr/>
          <p:nvPr/>
        </p:nvGrpSpPr>
        <p:grpSpPr>
          <a:xfrm>
            <a:off x="914263" y="4515574"/>
            <a:ext cx="7632839" cy="927212"/>
            <a:chOff x="914263" y="4609674"/>
            <a:chExt cx="7632839" cy="927212"/>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263" y="4609674"/>
              <a:ext cx="7632839" cy="927212"/>
            </a:xfrm>
            <a:prstGeom prst="rect">
              <a:avLst/>
            </a:prstGeom>
          </p:spPr>
        </p:pic>
        <p:sp>
          <p:nvSpPr>
            <p:cNvPr id="19" name="Rectangle 18"/>
            <p:cNvSpPr/>
            <p:nvPr/>
          </p:nvSpPr>
          <p:spPr>
            <a:xfrm>
              <a:off x="1860112" y="4777981"/>
              <a:ext cx="6361981" cy="738664"/>
            </a:xfrm>
            <a:prstGeom prst="rect">
              <a:avLst/>
            </a:prstGeom>
          </p:spPr>
          <p:txBody>
            <a:bodyPr wrap="square">
              <a:spAutoFit/>
            </a:bodyPr>
            <a:lstStyle/>
            <a:p>
              <a:r>
                <a:rPr lang="en-GB" sz="2100" dirty="0">
                  <a:solidFill>
                    <a:schemeClr val="bg1"/>
                  </a:solidFill>
                </a:rPr>
                <a:t>Students </a:t>
              </a:r>
              <a:r>
                <a:rPr lang="en-GB" sz="2100" dirty="0" smtClean="0">
                  <a:solidFill>
                    <a:schemeClr val="bg1"/>
                  </a:solidFill>
                </a:rPr>
                <a:t>can </a:t>
              </a:r>
              <a:r>
                <a:rPr lang="en-GB" sz="2100" u="sng" dirty="0">
                  <a:solidFill>
                    <a:schemeClr val="bg1"/>
                  </a:solidFill>
                </a:rPr>
                <a:t>give advice </a:t>
              </a:r>
              <a:r>
                <a:rPr lang="en-GB" sz="2100" dirty="0">
                  <a:solidFill>
                    <a:schemeClr val="bg1"/>
                  </a:solidFill>
                </a:rPr>
                <a:t>about how to prevent or stop cyberbullying</a:t>
              </a:r>
            </a:p>
          </p:txBody>
        </p:sp>
      </p:grpSp>
    </p:spTree>
    <p:extLst>
      <p:ext uri="{BB962C8B-B14F-4D97-AF65-F5344CB8AC3E}">
        <p14:creationId xmlns:p14="http://schemas.microsoft.com/office/powerpoint/2010/main" val="2589930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222"/>
            <a:ext cx="9144000" cy="667752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3084" y="460660"/>
            <a:ext cx="3337832" cy="5924650"/>
          </a:xfrm>
          <a:prstGeom prst="rect">
            <a:avLst/>
          </a:prstGeom>
        </p:spPr>
      </p:pic>
    </p:spTree>
    <p:extLst>
      <p:ext uri="{BB962C8B-B14F-4D97-AF65-F5344CB8AC3E}">
        <p14:creationId xmlns:p14="http://schemas.microsoft.com/office/powerpoint/2010/main" val="3668861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222"/>
            <a:ext cx="9144000" cy="667752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457" y="644718"/>
            <a:ext cx="6113085" cy="5556534"/>
          </a:xfrm>
          <a:prstGeom prst="rect">
            <a:avLst/>
          </a:prstGeom>
        </p:spPr>
      </p:pic>
    </p:spTree>
    <p:extLst>
      <p:ext uri="{BB962C8B-B14F-4D97-AF65-F5344CB8AC3E}">
        <p14:creationId xmlns:p14="http://schemas.microsoft.com/office/powerpoint/2010/main" val="3831104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222"/>
            <a:ext cx="9144000" cy="6677526"/>
          </a:xfrm>
          <a:prstGeom prst="rect">
            <a:avLst/>
          </a:prstGeom>
        </p:spPr>
      </p:pic>
      <p:grpSp>
        <p:nvGrpSpPr>
          <p:cNvPr id="9" name="Group 8"/>
          <p:cNvGrpSpPr/>
          <p:nvPr/>
        </p:nvGrpSpPr>
        <p:grpSpPr>
          <a:xfrm>
            <a:off x="424325" y="931617"/>
            <a:ext cx="8295349" cy="4817748"/>
            <a:chOff x="424325" y="931617"/>
            <a:chExt cx="8295349" cy="4817748"/>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25" y="931617"/>
              <a:ext cx="8295349" cy="481774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9361" t="18299" r="32035"/>
            <a:stretch/>
          </p:blipFill>
          <p:spPr>
            <a:xfrm>
              <a:off x="637953" y="1169580"/>
              <a:ext cx="928548" cy="86655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40336" t="13938" r="4489" b="12032"/>
            <a:stretch/>
          </p:blipFill>
          <p:spPr>
            <a:xfrm>
              <a:off x="1566501" y="2887995"/>
              <a:ext cx="531629" cy="53499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7633" t="9673" b="30370"/>
            <a:stretch/>
          </p:blipFill>
          <p:spPr>
            <a:xfrm>
              <a:off x="1531088" y="3831891"/>
              <a:ext cx="567042" cy="551507"/>
            </a:xfrm>
            <a:prstGeom prst="rect">
              <a:avLst/>
            </a:prstGeom>
          </p:spPr>
        </p:pic>
      </p:grpSp>
    </p:spTree>
    <p:extLst>
      <p:ext uri="{BB962C8B-B14F-4D97-AF65-F5344CB8AC3E}">
        <p14:creationId xmlns:p14="http://schemas.microsoft.com/office/powerpoint/2010/main" val="4199511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18667">
            <a:off x="496587" y="422594"/>
            <a:ext cx="2246614" cy="7304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20619">
            <a:off x="-85993" y="1799735"/>
            <a:ext cx="4971171" cy="3980571"/>
          </a:xfrm>
          <a:prstGeom prst="rect">
            <a:avLst/>
          </a:prstGeom>
          <a:ln>
            <a:solidFill>
              <a:schemeClr val="tx1"/>
            </a:solidFill>
          </a:ln>
        </p:spPr>
      </p:pic>
      <p:grpSp>
        <p:nvGrpSpPr>
          <p:cNvPr id="8" name="Group 7"/>
          <p:cNvGrpSpPr/>
          <p:nvPr/>
        </p:nvGrpSpPr>
        <p:grpSpPr>
          <a:xfrm>
            <a:off x="4487311" y="2323652"/>
            <a:ext cx="4601320" cy="2529309"/>
            <a:chOff x="4325946" y="2248348"/>
            <a:chExt cx="4601320" cy="2529309"/>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5946" y="2248348"/>
              <a:ext cx="1320862" cy="2529309"/>
            </a:xfrm>
            <a:prstGeom prst="rect">
              <a:avLst/>
            </a:prstGeom>
          </p:spPr>
        </p:pic>
        <p:sp>
          <p:nvSpPr>
            <p:cNvPr id="6" name="TextBox 5"/>
            <p:cNvSpPr txBox="1"/>
            <p:nvPr/>
          </p:nvSpPr>
          <p:spPr>
            <a:xfrm>
              <a:off x="4986377" y="2409714"/>
              <a:ext cx="3518084" cy="830997"/>
            </a:xfrm>
            <a:prstGeom prst="rect">
              <a:avLst/>
            </a:prstGeom>
            <a:noFill/>
          </p:spPr>
          <p:txBody>
            <a:bodyPr wrap="square" rtlCol="0">
              <a:spAutoFit/>
            </a:bodyPr>
            <a:lstStyle/>
            <a:p>
              <a:r>
                <a:rPr lang="en-GB" sz="2400" dirty="0" smtClean="0"/>
                <a:t>Do we still agree with our cyberbullying definition?</a:t>
              </a:r>
              <a:endParaRPr lang="en-GB" sz="2400" dirty="0"/>
            </a:p>
          </p:txBody>
        </p:sp>
        <p:sp>
          <p:nvSpPr>
            <p:cNvPr id="7" name="TextBox 6"/>
            <p:cNvSpPr txBox="1"/>
            <p:nvPr/>
          </p:nvSpPr>
          <p:spPr>
            <a:xfrm>
              <a:off x="5409182" y="3513002"/>
              <a:ext cx="3518084" cy="830997"/>
            </a:xfrm>
            <a:prstGeom prst="rect">
              <a:avLst/>
            </a:prstGeom>
            <a:noFill/>
          </p:spPr>
          <p:txBody>
            <a:bodyPr wrap="square" rtlCol="0">
              <a:spAutoFit/>
            </a:bodyPr>
            <a:lstStyle/>
            <a:p>
              <a:r>
                <a:rPr lang="en-GB" sz="2400" dirty="0" smtClean="0"/>
                <a:t>Where would you go for help?</a:t>
              </a:r>
              <a:endParaRPr lang="en-GB" sz="2400" dirty="0"/>
            </a:p>
          </p:txBody>
        </p:sp>
      </p:grpSp>
    </p:spTree>
    <p:extLst>
      <p:ext uri="{BB962C8B-B14F-4D97-AF65-F5344CB8AC3E}">
        <p14:creationId xmlns:p14="http://schemas.microsoft.com/office/powerpoint/2010/main" val="3084329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3766" y="279146"/>
            <a:ext cx="3518084" cy="461665"/>
          </a:xfrm>
          <a:prstGeom prst="rect">
            <a:avLst/>
          </a:prstGeom>
          <a:noFill/>
        </p:spPr>
        <p:txBody>
          <a:bodyPr wrap="square" rtlCol="0">
            <a:spAutoFit/>
          </a:bodyPr>
          <a:lstStyle/>
          <a:p>
            <a:r>
              <a:rPr lang="en-GB" sz="2400" dirty="0" smtClean="0"/>
              <a:t>Part of the</a:t>
            </a:r>
            <a:endParaRPr lang="en-GB" sz="2400" dirty="0"/>
          </a:p>
        </p:txBody>
      </p:sp>
      <p:sp>
        <p:nvSpPr>
          <p:cNvPr id="12" name="TextBox 11"/>
          <p:cNvSpPr txBox="1"/>
          <p:nvPr/>
        </p:nvSpPr>
        <p:spPr>
          <a:xfrm>
            <a:off x="2152846" y="2318995"/>
            <a:ext cx="3518084" cy="461665"/>
          </a:xfrm>
          <a:prstGeom prst="rect">
            <a:avLst/>
          </a:prstGeom>
          <a:noFill/>
        </p:spPr>
        <p:txBody>
          <a:bodyPr wrap="square" rtlCol="0">
            <a:spAutoFit/>
          </a:bodyPr>
          <a:lstStyle/>
          <a:p>
            <a:r>
              <a:rPr lang="en-GB" sz="2400" dirty="0" smtClean="0"/>
              <a:t>PSHE Toolkit</a:t>
            </a:r>
            <a:endParaRPr lang="en-GB" sz="24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8350" r="25361" b="27561"/>
          <a:stretch/>
        </p:blipFill>
        <p:spPr>
          <a:xfrm>
            <a:off x="543690" y="740812"/>
            <a:ext cx="3318236" cy="1597036"/>
          </a:xfrm>
          <a:prstGeom prst="rect">
            <a:avLst/>
          </a:prstGeom>
        </p:spPr>
      </p:pic>
      <p:sp>
        <p:nvSpPr>
          <p:cNvPr id="13" name="TextBox 12"/>
          <p:cNvSpPr txBox="1"/>
          <p:nvPr/>
        </p:nvSpPr>
        <p:spPr>
          <a:xfrm>
            <a:off x="2522063" y="3587241"/>
            <a:ext cx="4133261" cy="461665"/>
          </a:xfrm>
          <a:prstGeom prst="rect">
            <a:avLst/>
          </a:prstGeom>
          <a:noFill/>
        </p:spPr>
        <p:txBody>
          <a:bodyPr wrap="square" rtlCol="0">
            <a:spAutoFit/>
          </a:bodyPr>
          <a:lstStyle/>
          <a:p>
            <a:r>
              <a:rPr lang="en-GB" sz="2400" dirty="0" smtClean="0">
                <a:hlinkClick r:id="rId3"/>
              </a:rPr>
              <a:t>www.childnet.com/pshetoolkit</a:t>
            </a:r>
            <a:r>
              <a:rPr lang="en-GB" sz="2400" dirty="0" smtClean="0"/>
              <a:t> </a:t>
            </a:r>
            <a:endParaRPr lang="en-GB" sz="2400" dirty="0"/>
          </a:p>
        </p:txBody>
      </p:sp>
      <p:sp>
        <p:nvSpPr>
          <p:cNvPr id="14" name="TextBox 13"/>
          <p:cNvSpPr txBox="1"/>
          <p:nvPr/>
        </p:nvSpPr>
        <p:spPr>
          <a:xfrm>
            <a:off x="2829651" y="3220471"/>
            <a:ext cx="3518084" cy="461665"/>
          </a:xfrm>
          <a:prstGeom prst="rect">
            <a:avLst/>
          </a:prstGeom>
          <a:noFill/>
        </p:spPr>
        <p:txBody>
          <a:bodyPr wrap="square" rtlCol="0">
            <a:spAutoFit/>
          </a:bodyPr>
          <a:lstStyle/>
          <a:p>
            <a:r>
              <a:rPr lang="en-GB" sz="2400" dirty="0" smtClean="0"/>
              <a:t>Available to download at:</a:t>
            </a:r>
            <a:endParaRPr lang="en-GB" sz="2400"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993" y="990999"/>
            <a:ext cx="4164954" cy="114058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90" y="4917882"/>
            <a:ext cx="1931927" cy="78122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0474" y="4917882"/>
            <a:ext cx="1804255" cy="876692"/>
          </a:xfrm>
          <a:prstGeom prst="rect">
            <a:avLst/>
          </a:prstGeom>
        </p:spPr>
      </p:pic>
      <p:sp>
        <p:nvSpPr>
          <p:cNvPr id="18" name="TextBox 17"/>
          <p:cNvSpPr txBox="1"/>
          <p:nvPr/>
        </p:nvSpPr>
        <p:spPr>
          <a:xfrm>
            <a:off x="6651088" y="4548550"/>
            <a:ext cx="1504553" cy="369332"/>
          </a:xfrm>
          <a:prstGeom prst="rect">
            <a:avLst/>
          </a:prstGeom>
          <a:noFill/>
        </p:spPr>
        <p:txBody>
          <a:bodyPr wrap="square" rtlCol="0">
            <a:spAutoFit/>
          </a:bodyPr>
          <a:lstStyle/>
          <a:p>
            <a:r>
              <a:rPr lang="en-GB" dirty="0" smtClean="0"/>
              <a:t>Co-funded by</a:t>
            </a:r>
            <a:endParaRPr lang="en-GB" dirty="0"/>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4660" y="5210129"/>
            <a:ext cx="3506771" cy="488981"/>
          </a:xfrm>
          <a:prstGeom prst="rect">
            <a:avLst/>
          </a:prstGeom>
        </p:spPr>
      </p:pic>
      <p:sp>
        <p:nvSpPr>
          <p:cNvPr id="2" name="Rectangle 1"/>
          <p:cNvSpPr/>
          <p:nvPr/>
        </p:nvSpPr>
        <p:spPr>
          <a:xfrm>
            <a:off x="1720140" y="6145587"/>
            <a:ext cx="4935184" cy="415498"/>
          </a:xfrm>
          <a:prstGeom prst="rect">
            <a:avLst/>
          </a:prstGeom>
        </p:spPr>
        <p:txBody>
          <a:bodyPr wrap="square">
            <a:spAutoFit/>
          </a:bodyPr>
          <a:lstStyle/>
          <a:p>
            <a:r>
              <a:rPr lang="en-GB" sz="1050" dirty="0">
                <a:solidFill>
                  <a:srgbClr val="5C5C5C"/>
                </a:solidFill>
              </a:rPr>
              <a:t>Crossing the </a:t>
            </a:r>
            <a:r>
              <a:rPr lang="en-GB" sz="1050" dirty="0" smtClean="0">
                <a:solidFill>
                  <a:srgbClr val="5C5C5C"/>
                </a:solidFill>
              </a:rPr>
              <a:t>Line </a:t>
            </a:r>
            <a:r>
              <a:rPr lang="en-GB" sz="1050" dirty="0">
                <a:solidFill>
                  <a:srgbClr val="5C5C5C"/>
                </a:solidFill>
              </a:rPr>
              <a:t>PSHE toolkit 2016 by </a:t>
            </a:r>
            <a:r>
              <a:rPr lang="en-GB" sz="1050" dirty="0">
                <a:solidFill>
                  <a:srgbClr val="FF6600"/>
                </a:solidFill>
                <a:hlinkClick r:id="rId8"/>
              </a:rPr>
              <a:t>Childnet International</a:t>
            </a:r>
            <a:r>
              <a:rPr lang="en-GB" sz="1050" dirty="0">
                <a:solidFill>
                  <a:srgbClr val="5C5C5C"/>
                </a:solidFill>
              </a:rPr>
              <a:t> is licensed under a </a:t>
            </a:r>
            <a:r>
              <a:rPr lang="en-GB" sz="1050" dirty="0">
                <a:solidFill>
                  <a:srgbClr val="FF6600"/>
                </a:solidFill>
                <a:hlinkClick r:id="rId9"/>
              </a:rPr>
              <a:t>Creative Commons Attribution-</a:t>
            </a:r>
            <a:r>
              <a:rPr lang="en-GB" sz="1050" dirty="0" err="1">
                <a:solidFill>
                  <a:srgbClr val="FF6600"/>
                </a:solidFill>
                <a:hlinkClick r:id="rId9"/>
              </a:rPr>
              <a:t>NonCommercial</a:t>
            </a:r>
            <a:r>
              <a:rPr lang="en-GB" sz="1050" dirty="0">
                <a:solidFill>
                  <a:srgbClr val="FF6600"/>
                </a:solidFill>
                <a:hlinkClick r:id="rId9"/>
              </a:rPr>
              <a:t>-</a:t>
            </a:r>
            <a:r>
              <a:rPr lang="en-GB" sz="1050" dirty="0" err="1">
                <a:solidFill>
                  <a:srgbClr val="FF6600"/>
                </a:solidFill>
                <a:hlinkClick r:id="rId9"/>
              </a:rPr>
              <a:t>ShareAlike</a:t>
            </a:r>
            <a:r>
              <a:rPr lang="en-GB" sz="1050" dirty="0">
                <a:solidFill>
                  <a:srgbClr val="FF6600"/>
                </a:solidFill>
                <a:hlinkClick r:id="rId9"/>
              </a:rPr>
              <a:t> 4.0 International License</a:t>
            </a:r>
            <a:r>
              <a:rPr lang="en-GB" sz="1050" dirty="0">
                <a:solidFill>
                  <a:srgbClr val="5C5C5C"/>
                </a:solidFill>
              </a:rPr>
              <a:t>.</a:t>
            </a:r>
            <a:endParaRPr lang="en-GB" sz="1050" dirty="0"/>
          </a:p>
        </p:txBody>
      </p:sp>
      <p:pic>
        <p:nvPicPr>
          <p:cNvPr id="4" name="Picture 3"/>
          <p:cNvPicPr>
            <a:picLocks noChangeAspect="1"/>
          </p:cNvPicPr>
          <p:nvPr/>
        </p:nvPicPr>
        <p:blipFill>
          <a:blip r:embed="rId10"/>
          <a:stretch>
            <a:fillRect/>
          </a:stretch>
        </p:blipFill>
        <p:spPr>
          <a:xfrm>
            <a:off x="490053" y="6126821"/>
            <a:ext cx="1230087" cy="430683"/>
          </a:xfrm>
          <a:prstGeom prst="rect">
            <a:avLst/>
          </a:prstGeom>
        </p:spPr>
      </p:pic>
    </p:spTree>
    <p:extLst>
      <p:ext uri="{BB962C8B-B14F-4D97-AF65-F5344CB8AC3E}">
        <p14:creationId xmlns:p14="http://schemas.microsoft.com/office/powerpoint/2010/main" val="151617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649" y="1913860"/>
            <a:ext cx="5922335" cy="446567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079" y="330774"/>
            <a:ext cx="5370418" cy="1466128"/>
          </a:xfrm>
          <a:prstGeom prst="rect">
            <a:avLst/>
          </a:prstGeom>
        </p:spPr>
      </p:pic>
      <p:sp>
        <p:nvSpPr>
          <p:cNvPr id="4" name="Rectangle 3"/>
          <p:cNvSpPr/>
          <p:nvPr/>
        </p:nvSpPr>
        <p:spPr>
          <a:xfrm>
            <a:off x="1807532" y="2487765"/>
            <a:ext cx="5018567" cy="3539430"/>
          </a:xfrm>
          <a:prstGeom prst="rect">
            <a:avLst/>
          </a:prstGeom>
        </p:spPr>
        <p:txBody>
          <a:bodyPr wrap="square">
            <a:spAutoFit/>
          </a:bodyPr>
          <a:lstStyle/>
          <a:p>
            <a:r>
              <a:rPr lang="en-GB" sz="2800" dirty="0" smtClean="0">
                <a:solidFill>
                  <a:schemeClr val="bg1"/>
                </a:solidFill>
              </a:rPr>
              <a:t>Starter discussion</a:t>
            </a:r>
            <a:endParaRPr lang="en-GB" sz="2800" dirty="0">
              <a:solidFill>
                <a:schemeClr val="bg1"/>
              </a:solidFill>
            </a:endParaRPr>
          </a:p>
          <a:p>
            <a:r>
              <a:rPr lang="en-GB" sz="2800" dirty="0">
                <a:solidFill>
                  <a:schemeClr val="bg1"/>
                </a:solidFill>
              </a:rPr>
              <a:t>Watch film</a:t>
            </a:r>
          </a:p>
          <a:p>
            <a:r>
              <a:rPr lang="en-GB" sz="2800" dirty="0">
                <a:solidFill>
                  <a:schemeClr val="bg1"/>
                </a:solidFill>
              </a:rPr>
              <a:t>Discussion </a:t>
            </a:r>
            <a:r>
              <a:rPr lang="en-GB" sz="2800" dirty="0" smtClean="0">
                <a:solidFill>
                  <a:schemeClr val="bg1"/>
                </a:solidFill>
              </a:rPr>
              <a:t>questions</a:t>
            </a:r>
          </a:p>
          <a:p>
            <a:r>
              <a:rPr lang="en-GB" sz="2800" dirty="0" smtClean="0">
                <a:solidFill>
                  <a:schemeClr val="bg1"/>
                </a:solidFill>
              </a:rPr>
              <a:t>---------------------------------------</a:t>
            </a:r>
            <a:endParaRPr lang="en-GB" sz="2800" dirty="0">
              <a:solidFill>
                <a:schemeClr val="bg1"/>
              </a:solidFill>
            </a:endParaRPr>
          </a:p>
          <a:p>
            <a:r>
              <a:rPr lang="en-GB" sz="2800" dirty="0">
                <a:solidFill>
                  <a:schemeClr val="bg1"/>
                </a:solidFill>
              </a:rPr>
              <a:t>Activity 1: </a:t>
            </a:r>
            <a:r>
              <a:rPr lang="en-GB" sz="2800" dirty="0" smtClean="0">
                <a:solidFill>
                  <a:schemeClr val="bg1"/>
                </a:solidFill>
              </a:rPr>
              <a:t>What happens next?</a:t>
            </a:r>
            <a:endParaRPr lang="en-GB" sz="2800" dirty="0">
              <a:solidFill>
                <a:schemeClr val="bg1"/>
              </a:solidFill>
            </a:endParaRPr>
          </a:p>
          <a:p>
            <a:r>
              <a:rPr lang="en-GB" sz="2800" dirty="0">
                <a:solidFill>
                  <a:schemeClr val="bg1"/>
                </a:solidFill>
              </a:rPr>
              <a:t>Activity 2: </a:t>
            </a:r>
            <a:r>
              <a:rPr lang="en-GB" sz="2800" dirty="0" smtClean="0">
                <a:solidFill>
                  <a:schemeClr val="bg1"/>
                </a:solidFill>
              </a:rPr>
              <a:t>Triangle Six</a:t>
            </a:r>
            <a:endParaRPr lang="en-GB" sz="2800" dirty="0">
              <a:solidFill>
                <a:schemeClr val="bg1"/>
              </a:solidFill>
            </a:endParaRPr>
          </a:p>
          <a:p>
            <a:r>
              <a:rPr lang="en-GB" sz="2800" dirty="0">
                <a:solidFill>
                  <a:schemeClr val="bg1"/>
                </a:solidFill>
              </a:rPr>
              <a:t>Activity 3: </a:t>
            </a:r>
            <a:r>
              <a:rPr lang="en-GB" sz="2800" dirty="0" smtClean="0">
                <a:solidFill>
                  <a:schemeClr val="bg1"/>
                </a:solidFill>
              </a:rPr>
              <a:t>Walking debate</a:t>
            </a:r>
            <a:endParaRPr lang="en-GB" sz="2800" dirty="0">
              <a:solidFill>
                <a:schemeClr val="bg1"/>
              </a:solidFill>
            </a:endParaRPr>
          </a:p>
          <a:p>
            <a:r>
              <a:rPr lang="en-GB" sz="2800" dirty="0">
                <a:solidFill>
                  <a:schemeClr val="bg1"/>
                </a:solidFill>
              </a:rPr>
              <a:t>Plenary</a:t>
            </a:r>
          </a:p>
        </p:txBody>
      </p:sp>
    </p:spTree>
    <p:extLst>
      <p:ext uri="{BB962C8B-B14F-4D97-AF65-F5344CB8AC3E}">
        <p14:creationId xmlns:p14="http://schemas.microsoft.com/office/powerpoint/2010/main" val="296081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39968" y="3957193"/>
            <a:ext cx="8452339" cy="1938130"/>
            <a:chOff x="363414" y="2459935"/>
            <a:chExt cx="8452339" cy="193813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414" y="2459935"/>
              <a:ext cx="8452339" cy="1938130"/>
            </a:xfrm>
            <a:prstGeom prst="rect">
              <a:avLst/>
            </a:prstGeom>
          </p:spPr>
        </p:pic>
        <p:sp>
          <p:nvSpPr>
            <p:cNvPr id="6" name="Rectangle 5"/>
            <p:cNvSpPr/>
            <p:nvPr/>
          </p:nvSpPr>
          <p:spPr>
            <a:xfrm>
              <a:off x="808892" y="2831081"/>
              <a:ext cx="5240216" cy="1077218"/>
            </a:xfrm>
            <a:prstGeom prst="rect">
              <a:avLst/>
            </a:prstGeom>
          </p:spPr>
          <p:txBody>
            <a:bodyPr wrap="square">
              <a:spAutoFit/>
            </a:bodyPr>
            <a:lstStyle/>
            <a:p>
              <a:r>
                <a:rPr lang="en-GB" sz="3200" dirty="0">
                  <a:solidFill>
                    <a:schemeClr val="bg1"/>
                  </a:solidFill>
                </a:rPr>
                <a:t>Task: In pairs, write a </a:t>
              </a:r>
              <a:r>
                <a:rPr lang="en-GB" sz="3200" b="1" dirty="0">
                  <a:solidFill>
                    <a:schemeClr val="bg1"/>
                  </a:solidFill>
                </a:rPr>
                <a:t>definition of cyberbullying</a:t>
              </a:r>
            </a:p>
          </p:txBody>
        </p:sp>
      </p:grpSp>
      <p:grpSp>
        <p:nvGrpSpPr>
          <p:cNvPr id="13" name="Group 12"/>
          <p:cNvGrpSpPr/>
          <p:nvPr/>
        </p:nvGrpSpPr>
        <p:grpSpPr>
          <a:xfrm>
            <a:off x="1478572" y="833310"/>
            <a:ext cx="6428997" cy="2542936"/>
            <a:chOff x="952499" y="694491"/>
            <a:chExt cx="6002216" cy="2180492"/>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499" y="694491"/>
              <a:ext cx="1138701" cy="2180492"/>
            </a:xfrm>
            <a:prstGeom prst="rect">
              <a:avLst/>
            </a:prstGeom>
          </p:spPr>
        </p:pic>
        <p:sp>
          <p:nvSpPr>
            <p:cNvPr id="11" name="TextBox 10"/>
            <p:cNvSpPr txBox="1"/>
            <p:nvPr/>
          </p:nvSpPr>
          <p:spPr>
            <a:xfrm>
              <a:off x="1831731" y="1484323"/>
              <a:ext cx="5122984" cy="870901"/>
            </a:xfrm>
            <a:prstGeom prst="rect">
              <a:avLst/>
            </a:prstGeom>
            <a:noFill/>
          </p:spPr>
          <p:txBody>
            <a:bodyPr wrap="square" rtlCol="0">
              <a:spAutoFit/>
            </a:bodyPr>
            <a:lstStyle/>
            <a:p>
              <a:r>
                <a:rPr lang="en-GB" sz="6000" dirty="0" smtClean="0"/>
                <a:t>cyberbullying?</a:t>
              </a:r>
              <a:endParaRPr lang="en-GB" sz="6000" dirty="0"/>
            </a:p>
          </p:txBody>
        </p:sp>
        <p:sp>
          <p:nvSpPr>
            <p:cNvPr id="12" name="Rectangle 11"/>
            <p:cNvSpPr/>
            <p:nvPr/>
          </p:nvSpPr>
          <p:spPr>
            <a:xfrm>
              <a:off x="1673311" y="856276"/>
              <a:ext cx="2539354" cy="870901"/>
            </a:xfrm>
            <a:prstGeom prst="rect">
              <a:avLst/>
            </a:prstGeom>
          </p:spPr>
          <p:txBody>
            <a:bodyPr wrap="none">
              <a:spAutoFit/>
            </a:bodyPr>
            <a:lstStyle/>
            <a:p>
              <a:r>
                <a:rPr lang="en-GB" sz="6000" dirty="0"/>
                <a:t>What is </a:t>
              </a:r>
            </a:p>
          </p:txBody>
        </p:sp>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315" y="4263476"/>
            <a:ext cx="1015985" cy="1015985"/>
          </a:xfrm>
          <a:prstGeom prst="rect">
            <a:avLst/>
          </a:prstGeom>
        </p:spPr>
      </p:pic>
      <p:sp>
        <p:nvSpPr>
          <p:cNvPr id="4" name="Rectangle 3"/>
          <p:cNvSpPr/>
          <p:nvPr/>
        </p:nvSpPr>
        <p:spPr>
          <a:xfrm>
            <a:off x="6434504" y="5143947"/>
            <a:ext cx="1658274" cy="523220"/>
          </a:xfrm>
          <a:prstGeom prst="rect">
            <a:avLst/>
          </a:prstGeom>
        </p:spPr>
        <p:txBody>
          <a:bodyPr wrap="none">
            <a:spAutoFit/>
          </a:bodyPr>
          <a:lstStyle/>
          <a:p>
            <a:r>
              <a:rPr lang="en-GB" sz="2800" b="1" dirty="0" smtClean="0"/>
              <a:t>2 minutes</a:t>
            </a:r>
            <a:endParaRPr lang="en-GB" sz="2800" b="1" dirty="0"/>
          </a:p>
        </p:txBody>
      </p:sp>
    </p:spTree>
    <p:extLst>
      <p:ext uri="{BB962C8B-B14F-4D97-AF65-F5344CB8AC3E}">
        <p14:creationId xmlns:p14="http://schemas.microsoft.com/office/powerpoint/2010/main" val="157212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4695"/>
            <a:ext cx="9144000" cy="6412831"/>
          </a:xfrm>
          <a:prstGeom prst="rect">
            <a:avLst/>
          </a:prstGeom>
        </p:spPr>
      </p:pic>
      <p:sp>
        <p:nvSpPr>
          <p:cNvPr id="3" name="Content Placeholder 2"/>
          <p:cNvSpPr>
            <a:spLocks noGrp="1"/>
          </p:cNvSpPr>
          <p:nvPr>
            <p:ph idx="1"/>
          </p:nvPr>
        </p:nvSpPr>
        <p:spPr>
          <a:xfrm rot="339654">
            <a:off x="403439" y="2553073"/>
            <a:ext cx="4474691" cy="1981150"/>
          </a:xfrm>
        </p:spPr>
        <p:txBody>
          <a:bodyPr>
            <a:normAutofit/>
          </a:bodyPr>
          <a:lstStyle/>
          <a:p>
            <a:pPr marL="0" indent="0" algn="ctr">
              <a:buNone/>
            </a:pPr>
            <a:r>
              <a:rPr lang="en-GB" sz="2400" dirty="0" smtClean="0">
                <a:solidFill>
                  <a:schemeClr val="bg1"/>
                </a:solidFill>
              </a:rPr>
              <a:t>What would be the consequences for you, others involved, your family or your friends if the school found out you had been cyberbullying another student?</a:t>
            </a:r>
            <a:endParaRPr lang="en-GB" sz="2400" dirty="0">
              <a:solidFill>
                <a:schemeClr val="bg1"/>
              </a:solidFill>
            </a:endParaRPr>
          </a:p>
        </p:txBody>
      </p:sp>
      <p:sp>
        <p:nvSpPr>
          <p:cNvPr id="5" name="Rectangle 4"/>
          <p:cNvSpPr/>
          <p:nvPr/>
        </p:nvSpPr>
        <p:spPr>
          <a:xfrm rot="21440438">
            <a:off x="617600" y="836175"/>
            <a:ext cx="5016179" cy="954107"/>
          </a:xfrm>
          <a:prstGeom prst="rect">
            <a:avLst/>
          </a:prstGeom>
        </p:spPr>
        <p:txBody>
          <a:bodyPr wrap="square">
            <a:spAutoFit/>
          </a:bodyPr>
          <a:lstStyle/>
          <a:p>
            <a:r>
              <a:rPr lang="en-GB" sz="2800" dirty="0">
                <a:solidFill>
                  <a:schemeClr val="bg1"/>
                </a:solidFill>
              </a:rPr>
              <a:t>How is cyberbullying different to physical bullying? Is it worse? </a:t>
            </a:r>
          </a:p>
        </p:txBody>
      </p:sp>
      <p:sp>
        <p:nvSpPr>
          <p:cNvPr id="6" name="Rectangle 5"/>
          <p:cNvSpPr/>
          <p:nvPr/>
        </p:nvSpPr>
        <p:spPr>
          <a:xfrm rot="316767">
            <a:off x="5001073" y="3727891"/>
            <a:ext cx="3655158" cy="954107"/>
          </a:xfrm>
          <a:prstGeom prst="rect">
            <a:avLst/>
          </a:prstGeom>
        </p:spPr>
        <p:txBody>
          <a:bodyPr wrap="square">
            <a:spAutoFit/>
          </a:bodyPr>
          <a:lstStyle/>
          <a:p>
            <a:r>
              <a:rPr lang="en-GB" sz="2800" dirty="0">
                <a:solidFill>
                  <a:schemeClr val="bg1"/>
                </a:solidFill>
              </a:rPr>
              <a:t>Can you give examples of cyberbullying?</a:t>
            </a:r>
          </a:p>
        </p:txBody>
      </p:sp>
      <p:sp>
        <p:nvSpPr>
          <p:cNvPr id="7" name="Rectangle 6"/>
          <p:cNvSpPr/>
          <p:nvPr/>
        </p:nvSpPr>
        <p:spPr>
          <a:xfrm rot="623552">
            <a:off x="2482604" y="2259277"/>
            <a:ext cx="5744608" cy="533737"/>
          </a:xfrm>
          <a:prstGeom prst="rect">
            <a:avLst/>
          </a:prstGeom>
        </p:spPr>
        <p:txBody>
          <a:bodyPr wrap="square">
            <a:spAutoFit/>
          </a:bodyPr>
          <a:lstStyle/>
          <a:p>
            <a:r>
              <a:rPr lang="en-GB" sz="2800" dirty="0">
                <a:solidFill>
                  <a:schemeClr val="bg1"/>
                </a:solidFill>
              </a:rPr>
              <a:t>Why would someone be cyberbullied?</a:t>
            </a:r>
          </a:p>
        </p:txBody>
      </p:sp>
      <p:sp>
        <p:nvSpPr>
          <p:cNvPr id="8" name="Rectangle 7"/>
          <p:cNvSpPr/>
          <p:nvPr/>
        </p:nvSpPr>
        <p:spPr>
          <a:xfrm rot="537888">
            <a:off x="5679893" y="862549"/>
            <a:ext cx="3208101" cy="1631216"/>
          </a:xfrm>
          <a:prstGeom prst="rect">
            <a:avLst/>
          </a:prstGeom>
        </p:spPr>
        <p:txBody>
          <a:bodyPr wrap="square">
            <a:spAutoFit/>
          </a:bodyPr>
          <a:lstStyle/>
          <a:p>
            <a:pPr algn="ctr"/>
            <a:r>
              <a:rPr lang="en-GB" sz="2500" dirty="0">
                <a:solidFill>
                  <a:schemeClr val="bg1"/>
                </a:solidFill>
              </a:rPr>
              <a:t>Can you name some adjectives that would describe someone who is being cyberbullied?</a:t>
            </a:r>
          </a:p>
        </p:txBody>
      </p:sp>
      <p:sp>
        <p:nvSpPr>
          <p:cNvPr id="9" name="TextBox 8"/>
          <p:cNvSpPr txBox="1"/>
          <p:nvPr/>
        </p:nvSpPr>
        <p:spPr>
          <a:xfrm rot="317238">
            <a:off x="5584867" y="3146186"/>
            <a:ext cx="1603586" cy="646331"/>
          </a:xfrm>
          <a:prstGeom prst="rect">
            <a:avLst/>
          </a:prstGeom>
          <a:noFill/>
        </p:spPr>
        <p:txBody>
          <a:bodyPr wrap="square" rtlCol="0">
            <a:spAutoFit/>
          </a:bodyPr>
          <a:lstStyle/>
          <a:p>
            <a:r>
              <a:rPr lang="en-GB" sz="3600" dirty="0" smtClean="0">
                <a:solidFill>
                  <a:schemeClr val="bg1"/>
                </a:solidFill>
                <a:latin typeface="Goudy Stout" panose="0202090407030B020401" pitchFamily="18" charset="0"/>
              </a:rPr>
              <a:t>????</a:t>
            </a:r>
            <a:endParaRPr lang="en-GB" sz="3600" dirty="0">
              <a:solidFill>
                <a:schemeClr val="bg1"/>
              </a:solidFill>
              <a:latin typeface="Goudy Stout" panose="0202090407030B020401" pitchFamily="18" charset="0"/>
            </a:endParaRPr>
          </a:p>
        </p:txBody>
      </p:sp>
      <p:sp>
        <p:nvSpPr>
          <p:cNvPr id="11" name="TextBox 10"/>
          <p:cNvSpPr txBox="1"/>
          <p:nvPr/>
        </p:nvSpPr>
        <p:spPr>
          <a:xfrm>
            <a:off x="1659176" y="1843575"/>
            <a:ext cx="750135" cy="646331"/>
          </a:xfrm>
          <a:prstGeom prst="rect">
            <a:avLst/>
          </a:prstGeom>
          <a:noFill/>
        </p:spPr>
        <p:txBody>
          <a:bodyPr wrap="square" rtlCol="0">
            <a:spAutoFit/>
          </a:bodyPr>
          <a:lstStyle/>
          <a:p>
            <a:r>
              <a:rPr lang="en-GB" sz="3600" dirty="0" smtClean="0">
                <a:solidFill>
                  <a:schemeClr val="bg1"/>
                </a:solidFill>
                <a:latin typeface="Goudy Stout" panose="0202090407030B020401" pitchFamily="18" charset="0"/>
              </a:rPr>
              <a:t>!!</a:t>
            </a:r>
            <a:endParaRPr lang="en-GB" sz="3600" dirty="0">
              <a:solidFill>
                <a:schemeClr val="bg1"/>
              </a:solidFill>
              <a:latin typeface="Goudy Stout" panose="0202090407030B020401" pitchFamily="18" charset="0"/>
            </a:endParaRPr>
          </a:p>
        </p:txBody>
      </p:sp>
      <p:sp>
        <p:nvSpPr>
          <p:cNvPr id="12" name="TextBox 11"/>
          <p:cNvSpPr txBox="1"/>
          <p:nvPr/>
        </p:nvSpPr>
        <p:spPr>
          <a:xfrm rot="317238">
            <a:off x="4805798" y="1652530"/>
            <a:ext cx="654400" cy="646331"/>
          </a:xfrm>
          <a:prstGeom prst="rect">
            <a:avLst/>
          </a:prstGeom>
          <a:noFill/>
        </p:spPr>
        <p:txBody>
          <a:bodyPr wrap="square" rtlCol="0">
            <a:spAutoFit/>
          </a:bodyPr>
          <a:lstStyle/>
          <a:p>
            <a:r>
              <a:rPr lang="en-GB" sz="3600" b="1" dirty="0" smtClean="0">
                <a:solidFill>
                  <a:schemeClr val="bg1"/>
                </a:solidFill>
                <a:latin typeface="Goudy Stout" panose="0202090407030B020401" pitchFamily="18" charset="0"/>
              </a:rPr>
              <a:t>#</a:t>
            </a:r>
            <a:endParaRPr lang="en-GB" sz="3600" b="1" dirty="0">
              <a:solidFill>
                <a:schemeClr val="bg1"/>
              </a:solidFill>
              <a:latin typeface="Goudy Stout" panose="0202090407030B020401" pitchFamily="18" charset="0"/>
            </a:endParaRPr>
          </a:p>
        </p:txBody>
      </p:sp>
    </p:spTree>
    <p:extLst>
      <p:ext uri="{BB962C8B-B14F-4D97-AF65-F5344CB8AC3E}">
        <p14:creationId xmlns:p14="http://schemas.microsoft.com/office/powerpoint/2010/main" val="261017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870" y="6091039"/>
            <a:ext cx="8091143" cy="672478"/>
          </a:xfrm>
        </p:spPr>
        <p:txBody>
          <a:bodyPr>
            <a:normAutofit fontScale="85000" lnSpcReduction="20000"/>
          </a:bodyPr>
          <a:lstStyle/>
          <a:p>
            <a:pPr marL="0" indent="0" algn="ctr">
              <a:buNone/>
            </a:pPr>
            <a:r>
              <a:rPr lang="en-GB" dirty="0" smtClean="0">
                <a:hlinkClick r:id="rId2"/>
              </a:rPr>
              <a:t>http://www.childnet.com/resources/pshetoolkit/cyberbullying/gone-too-far</a:t>
            </a:r>
            <a:endParaRPr lang="en-GB" dirty="0" smtClean="0"/>
          </a:p>
          <a:p>
            <a:pPr marL="0" indent="0" algn="ctr">
              <a:buNone/>
            </a:pP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391" y="135974"/>
            <a:ext cx="4168847" cy="955921"/>
          </a:xfrm>
          <a:prstGeom prst="rect">
            <a:avLst/>
          </a:prstGeom>
        </p:spPr>
      </p:pic>
      <p:sp>
        <p:nvSpPr>
          <p:cNvPr id="8" name="Rectangle 7"/>
          <p:cNvSpPr/>
          <p:nvPr/>
        </p:nvSpPr>
        <p:spPr>
          <a:xfrm>
            <a:off x="499622" y="321546"/>
            <a:ext cx="3968684" cy="584775"/>
          </a:xfrm>
          <a:prstGeom prst="rect">
            <a:avLst/>
          </a:prstGeom>
        </p:spPr>
        <p:txBody>
          <a:bodyPr wrap="square">
            <a:spAutoFit/>
          </a:bodyPr>
          <a:lstStyle/>
          <a:p>
            <a:pPr algn="ctr"/>
            <a:r>
              <a:rPr lang="en-GB" sz="3200" dirty="0" smtClean="0">
                <a:solidFill>
                  <a:schemeClr val="bg1"/>
                </a:solidFill>
              </a:rPr>
              <a:t>Watch “</a:t>
            </a:r>
            <a:r>
              <a:rPr lang="en-GB" sz="3200" b="1" dirty="0" smtClean="0">
                <a:solidFill>
                  <a:schemeClr val="bg1"/>
                </a:solidFill>
              </a:rPr>
              <a:t>Gone too far</a:t>
            </a:r>
            <a:r>
              <a:rPr lang="en-GB" sz="3200" dirty="0" smtClean="0">
                <a:solidFill>
                  <a:schemeClr val="bg1"/>
                </a:solidFill>
              </a:rPr>
              <a:t>”</a:t>
            </a:r>
            <a:endParaRPr lang="en-GB" sz="3200" b="1" dirty="0">
              <a:solidFill>
                <a:schemeClr val="bg1"/>
              </a:solidFill>
            </a:endParaRPr>
          </a:p>
        </p:txBody>
      </p:sp>
      <p:pic>
        <p:nvPicPr>
          <p:cNvPr id="9" name="Picture 8">
            <a:hlinkClick r:id="rId2"/>
          </p:cNvPr>
          <p:cNvPicPr>
            <a:picLocks noChangeAspect="1"/>
          </p:cNvPicPr>
          <p:nvPr/>
        </p:nvPicPr>
        <p:blipFill>
          <a:blip r:embed="rId4"/>
          <a:stretch>
            <a:fillRect/>
          </a:stretch>
        </p:blipFill>
        <p:spPr>
          <a:xfrm>
            <a:off x="0" y="1171807"/>
            <a:ext cx="9144000" cy="4839320"/>
          </a:xfrm>
          <a:prstGeom prst="rect">
            <a:avLst/>
          </a:prstGeom>
        </p:spPr>
      </p:pic>
    </p:spTree>
    <p:extLst>
      <p:ext uri="{BB962C8B-B14F-4D97-AF65-F5344CB8AC3E}">
        <p14:creationId xmlns:p14="http://schemas.microsoft.com/office/powerpoint/2010/main" val="3249995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770231" y="2164877"/>
            <a:ext cx="4452123" cy="2383059"/>
            <a:chOff x="3686010" y="1695645"/>
            <a:chExt cx="4452123" cy="238305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86010" y="1695645"/>
              <a:ext cx="4452123" cy="2383059"/>
            </a:xfrm>
            <a:prstGeom prst="rect">
              <a:avLst/>
            </a:prstGeom>
          </p:spPr>
        </p:pic>
        <p:sp>
          <p:nvSpPr>
            <p:cNvPr id="10" name="Rectangle 9"/>
            <p:cNvSpPr/>
            <p:nvPr/>
          </p:nvSpPr>
          <p:spPr>
            <a:xfrm>
              <a:off x="3952370" y="1918599"/>
              <a:ext cx="4150895" cy="1446550"/>
            </a:xfrm>
            <a:prstGeom prst="rect">
              <a:avLst/>
            </a:prstGeom>
          </p:spPr>
          <p:txBody>
            <a:bodyPr wrap="square">
              <a:spAutoFit/>
            </a:bodyPr>
            <a:lstStyle/>
            <a:p>
              <a:r>
                <a:rPr lang="en-GB" sz="2200" dirty="0" smtClean="0"/>
                <a:t>The </a:t>
              </a:r>
              <a:r>
                <a:rPr lang="en-GB" sz="2200" dirty="0"/>
                <a:t>title of this toolkit is called ‘Crossing the Line’. In this film, where do you think the line was crossed?</a:t>
              </a:r>
            </a:p>
          </p:txBody>
        </p:sp>
      </p:grpSp>
      <p:grpSp>
        <p:nvGrpSpPr>
          <p:cNvPr id="17" name="Group 16"/>
          <p:cNvGrpSpPr/>
          <p:nvPr/>
        </p:nvGrpSpPr>
        <p:grpSpPr>
          <a:xfrm>
            <a:off x="1726528" y="4243664"/>
            <a:ext cx="4451684" cy="2098102"/>
            <a:chOff x="4496137" y="3934007"/>
            <a:chExt cx="4451684" cy="2098102"/>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4003" flipH="1">
              <a:off x="4496137" y="3934007"/>
              <a:ext cx="4451684" cy="2098102"/>
            </a:xfrm>
            <a:prstGeom prst="rect">
              <a:avLst/>
            </a:prstGeom>
          </p:spPr>
        </p:pic>
        <p:sp>
          <p:nvSpPr>
            <p:cNvPr id="11" name="Rectangle 10"/>
            <p:cNvSpPr/>
            <p:nvPr/>
          </p:nvSpPr>
          <p:spPr>
            <a:xfrm rot="936399">
              <a:off x="5039379" y="4181453"/>
              <a:ext cx="3757996" cy="1107996"/>
            </a:xfrm>
            <a:prstGeom prst="rect">
              <a:avLst/>
            </a:prstGeom>
          </p:spPr>
          <p:txBody>
            <a:bodyPr wrap="square">
              <a:spAutoFit/>
            </a:bodyPr>
            <a:lstStyle/>
            <a:p>
              <a:r>
                <a:rPr lang="en-GB" sz="2200" dirty="0">
                  <a:solidFill>
                    <a:schemeClr val="bg1"/>
                  </a:solidFill>
                </a:rPr>
                <a:t>Why do you think Jason was bullied? Why do you think anyone is bullied?</a:t>
              </a:r>
            </a:p>
          </p:txBody>
        </p:sp>
      </p:grpSp>
      <p:grpSp>
        <p:nvGrpSpPr>
          <p:cNvPr id="12" name="Group 11"/>
          <p:cNvGrpSpPr/>
          <p:nvPr/>
        </p:nvGrpSpPr>
        <p:grpSpPr>
          <a:xfrm rot="21395734">
            <a:off x="306399" y="236554"/>
            <a:ext cx="4451684" cy="2347313"/>
            <a:chOff x="372978" y="131191"/>
            <a:chExt cx="4451684" cy="2347313"/>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978" y="131191"/>
              <a:ext cx="4451684" cy="2347313"/>
            </a:xfrm>
            <a:prstGeom prst="rect">
              <a:avLst/>
            </a:prstGeom>
          </p:spPr>
        </p:pic>
        <p:sp>
          <p:nvSpPr>
            <p:cNvPr id="9" name="Rectangle 8"/>
            <p:cNvSpPr/>
            <p:nvPr/>
          </p:nvSpPr>
          <p:spPr>
            <a:xfrm>
              <a:off x="702759" y="428092"/>
              <a:ext cx="3792122" cy="1107996"/>
            </a:xfrm>
            <a:prstGeom prst="rect">
              <a:avLst/>
            </a:prstGeom>
          </p:spPr>
          <p:txBody>
            <a:bodyPr wrap="square">
              <a:spAutoFit/>
            </a:bodyPr>
            <a:lstStyle/>
            <a:p>
              <a:r>
                <a:rPr lang="en-GB" sz="2200" dirty="0">
                  <a:solidFill>
                    <a:schemeClr val="bg1"/>
                  </a:solidFill>
                </a:rPr>
                <a:t>Is this film realistic? Could a similar situation happen in this school?</a:t>
              </a:r>
            </a:p>
          </p:txBody>
        </p:sp>
      </p:grpSp>
    </p:spTree>
    <p:extLst>
      <p:ext uri="{BB962C8B-B14F-4D97-AF65-F5344CB8AC3E}">
        <p14:creationId xmlns:p14="http://schemas.microsoft.com/office/powerpoint/2010/main" val="4024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4121" y="2328181"/>
            <a:ext cx="4544447" cy="2383059"/>
            <a:chOff x="3651142" y="1822856"/>
            <a:chExt cx="4452123" cy="2383059"/>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51142" y="1822856"/>
              <a:ext cx="4452123" cy="2383059"/>
            </a:xfrm>
            <a:prstGeom prst="rect">
              <a:avLst/>
            </a:prstGeom>
          </p:spPr>
        </p:pic>
        <p:sp>
          <p:nvSpPr>
            <p:cNvPr id="7" name="Rectangle 6"/>
            <p:cNvSpPr/>
            <p:nvPr/>
          </p:nvSpPr>
          <p:spPr>
            <a:xfrm>
              <a:off x="3876351" y="2124527"/>
              <a:ext cx="4150895" cy="1200329"/>
            </a:xfrm>
            <a:prstGeom prst="rect">
              <a:avLst/>
            </a:prstGeom>
          </p:spPr>
          <p:txBody>
            <a:bodyPr wrap="square">
              <a:spAutoFit/>
            </a:bodyPr>
            <a:lstStyle/>
            <a:p>
              <a:r>
                <a:rPr lang="en-GB" sz="2400" dirty="0"/>
                <a:t>Could Jason have done anything to stop the bullying? If yes, what could he have done?</a:t>
              </a:r>
            </a:p>
          </p:txBody>
        </p:sp>
      </p:grpSp>
      <p:grpSp>
        <p:nvGrpSpPr>
          <p:cNvPr id="8" name="Group 7"/>
          <p:cNvGrpSpPr/>
          <p:nvPr/>
        </p:nvGrpSpPr>
        <p:grpSpPr>
          <a:xfrm>
            <a:off x="4047237" y="4112652"/>
            <a:ext cx="4451684" cy="2098102"/>
            <a:chOff x="4496137" y="3934007"/>
            <a:chExt cx="4451684" cy="2098102"/>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4003" flipH="1">
              <a:off x="4496137" y="3934007"/>
              <a:ext cx="4451684" cy="2098102"/>
            </a:xfrm>
            <a:prstGeom prst="rect">
              <a:avLst/>
            </a:prstGeom>
          </p:spPr>
        </p:pic>
        <p:sp>
          <p:nvSpPr>
            <p:cNvPr id="10" name="Rectangle 9"/>
            <p:cNvSpPr/>
            <p:nvPr/>
          </p:nvSpPr>
          <p:spPr>
            <a:xfrm rot="936399">
              <a:off x="5039379" y="4135287"/>
              <a:ext cx="3757996" cy="1200329"/>
            </a:xfrm>
            <a:prstGeom prst="rect">
              <a:avLst/>
            </a:prstGeom>
          </p:spPr>
          <p:txBody>
            <a:bodyPr wrap="square">
              <a:spAutoFit/>
            </a:bodyPr>
            <a:lstStyle/>
            <a:p>
              <a:r>
                <a:rPr lang="en-GB" sz="2400" dirty="0">
                  <a:solidFill>
                    <a:schemeClr val="bg1"/>
                  </a:solidFill>
                </a:rPr>
                <a:t>What advice would you give to someone if they are being cyberbullied?</a:t>
              </a:r>
            </a:p>
          </p:txBody>
        </p:sp>
      </p:grpSp>
      <p:grpSp>
        <p:nvGrpSpPr>
          <p:cNvPr id="11" name="Group 10"/>
          <p:cNvGrpSpPr/>
          <p:nvPr/>
        </p:nvGrpSpPr>
        <p:grpSpPr>
          <a:xfrm rot="21395734">
            <a:off x="4348335" y="300546"/>
            <a:ext cx="4451684" cy="3258770"/>
            <a:chOff x="303081" y="141782"/>
            <a:chExt cx="4451684" cy="2347313"/>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081" y="141782"/>
              <a:ext cx="4451684" cy="2347313"/>
            </a:xfrm>
            <a:prstGeom prst="rect">
              <a:avLst/>
            </a:prstGeom>
          </p:spPr>
        </p:pic>
        <p:sp>
          <p:nvSpPr>
            <p:cNvPr id="13" name="Rectangle 12"/>
            <p:cNvSpPr/>
            <p:nvPr/>
          </p:nvSpPr>
          <p:spPr>
            <a:xfrm>
              <a:off x="524532" y="418995"/>
              <a:ext cx="3913195" cy="1130636"/>
            </a:xfrm>
            <a:prstGeom prst="rect">
              <a:avLst/>
            </a:prstGeom>
          </p:spPr>
          <p:txBody>
            <a:bodyPr wrap="square">
              <a:spAutoFit/>
            </a:bodyPr>
            <a:lstStyle/>
            <a:p>
              <a:r>
                <a:rPr lang="en-GB" sz="2400" dirty="0">
                  <a:solidFill>
                    <a:schemeClr val="bg1"/>
                  </a:solidFill>
                </a:rPr>
                <a:t>How did Jason respond to the cyberbullying? What could he have done differently? What did he do well?</a:t>
              </a:r>
            </a:p>
          </p:txBody>
        </p:sp>
      </p:grpSp>
    </p:spTree>
    <p:extLst>
      <p:ext uri="{BB962C8B-B14F-4D97-AF65-F5344CB8AC3E}">
        <p14:creationId xmlns:p14="http://schemas.microsoft.com/office/powerpoint/2010/main" val="262859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3593">
            <a:off x="4224645" y="392451"/>
            <a:ext cx="4787463" cy="577403"/>
          </a:xfrm>
          <a:prstGeom prst="rect">
            <a:avLst/>
          </a:prstGeom>
        </p:spPr>
      </p:pic>
      <p:grpSp>
        <p:nvGrpSpPr>
          <p:cNvPr id="9" name="Group 8"/>
          <p:cNvGrpSpPr/>
          <p:nvPr/>
        </p:nvGrpSpPr>
        <p:grpSpPr>
          <a:xfrm>
            <a:off x="110449" y="1005043"/>
            <a:ext cx="6599717" cy="2572105"/>
            <a:chOff x="210156" y="1795358"/>
            <a:chExt cx="6599717" cy="2572105"/>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156" y="1795358"/>
              <a:ext cx="6599717" cy="2572105"/>
            </a:xfrm>
            <a:prstGeom prst="rect">
              <a:avLst/>
            </a:prstGeom>
          </p:spPr>
        </p:pic>
        <p:sp>
          <p:nvSpPr>
            <p:cNvPr id="8" name="Rectangle 7"/>
            <p:cNvSpPr/>
            <p:nvPr/>
          </p:nvSpPr>
          <p:spPr>
            <a:xfrm>
              <a:off x="558880" y="2003775"/>
              <a:ext cx="6022394" cy="1446550"/>
            </a:xfrm>
            <a:prstGeom prst="rect">
              <a:avLst/>
            </a:prstGeom>
          </p:spPr>
          <p:txBody>
            <a:bodyPr wrap="square">
              <a:spAutoFit/>
            </a:bodyPr>
            <a:lstStyle/>
            <a:p>
              <a:r>
                <a:rPr lang="en-GB" sz="2200" dirty="0">
                  <a:solidFill>
                    <a:schemeClr val="bg1"/>
                  </a:solidFill>
                </a:rPr>
                <a:t>In this film we see Jason being cyberbullied. </a:t>
              </a:r>
              <a:r>
                <a:rPr lang="en-GB" sz="2200" dirty="0" smtClean="0">
                  <a:solidFill>
                    <a:schemeClr val="bg1"/>
                  </a:solidFill>
                </a:rPr>
                <a:t>     How </a:t>
              </a:r>
              <a:r>
                <a:rPr lang="en-GB" sz="2200" dirty="0">
                  <a:solidFill>
                    <a:schemeClr val="bg1"/>
                  </a:solidFill>
                </a:rPr>
                <a:t>many people bullied Jason? </a:t>
              </a:r>
              <a:endParaRPr lang="en-GB" sz="2200" dirty="0" smtClean="0">
                <a:solidFill>
                  <a:schemeClr val="bg1"/>
                </a:solidFill>
              </a:endParaRPr>
            </a:p>
            <a:p>
              <a:r>
                <a:rPr lang="en-GB" sz="2200" dirty="0" smtClean="0">
                  <a:solidFill>
                    <a:schemeClr val="bg1"/>
                  </a:solidFill>
                </a:rPr>
                <a:t>Are </a:t>
              </a:r>
              <a:r>
                <a:rPr lang="en-GB" sz="2200" dirty="0">
                  <a:solidFill>
                    <a:schemeClr val="bg1"/>
                  </a:solidFill>
                </a:rPr>
                <a:t>those who laughed along at the memes/funny pictures also involved in cyberbullying Jason?</a:t>
              </a:r>
            </a:p>
          </p:txBody>
        </p:sp>
      </p:grpSp>
      <p:grpSp>
        <p:nvGrpSpPr>
          <p:cNvPr id="12" name="Group 11"/>
          <p:cNvGrpSpPr/>
          <p:nvPr/>
        </p:nvGrpSpPr>
        <p:grpSpPr>
          <a:xfrm>
            <a:off x="2243298" y="2989919"/>
            <a:ext cx="6821907" cy="3422664"/>
            <a:chOff x="2021303" y="3206736"/>
            <a:chExt cx="6821907" cy="3422664"/>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21303" y="3206736"/>
              <a:ext cx="6656273" cy="3422664"/>
            </a:xfrm>
            <a:prstGeom prst="rect">
              <a:avLst/>
            </a:prstGeom>
          </p:spPr>
        </p:pic>
        <p:sp>
          <p:nvSpPr>
            <p:cNvPr id="10" name="Rectangle 9"/>
            <p:cNvSpPr/>
            <p:nvPr/>
          </p:nvSpPr>
          <p:spPr>
            <a:xfrm>
              <a:off x="2375648" y="3499113"/>
              <a:ext cx="6467562" cy="2123658"/>
            </a:xfrm>
            <a:prstGeom prst="rect">
              <a:avLst/>
            </a:prstGeom>
          </p:spPr>
          <p:txBody>
            <a:bodyPr wrap="square">
              <a:spAutoFit/>
            </a:bodyPr>
            <a:lstStyle/>
            <a:p>
              <a:r>
                <a:rPr lang="en-GB" sz="2200" dirty="0"/>
                <a:t>Leah stands up to Charlie and tells him to stop. However, there are many others in the film who see what is happening to Jason but say nothing to help him. They are called </a:t>
              </a:r>
              <a:r>
                <a:rPr lang="en-GB" sz="2200" b="1" dirty="0"/>
                <a:t>bystanders</a:t>
              </a:r>
              <a:r>
                <a:rPr lang="en-GB" sz="2200" dirty="0"/>
                <a:t>. Who were the bystanders in this film? Why do you think they remained quiet?</a:t>
              </a:r>
            </a:p>
          </p:txBody>
        </p:sp>
      </p:grpSp>
      <p:grpSp>
        <p:nvGrpSpPr>
          <p:cNvPr id="16" name="Group 15"/>
          <p:cNvGrpSpPr/>
          <p:nvPr/>
        </p:nvGrpSpPr>
        <p:grpSpPr>
          <a:xfrm>
            <a:off x="110449" y="5735863"/>
            <a:ext cx="3981895" cy="1006629"/>
            <a:chOff x="774574" y="5972136"/>
            <a:chExt cx="1782050" cy="447678"/>
          </a:xfrm>
        </p:grpSpPr>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4671" y="5972136"/>
              <a:ext cx="361953" cy="447678"/>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7470" y="5972136"/>
              <a:ext cx="347665" cy="447678"/>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574" y="5972136"/>
              <a:ext cx="1081095" cy="447678"/>
            </a:xfrm>
            <a:prstGeom prst="rect">
              <a:avLst/>
            </a:prstGeom>
          </p:spPr>
        </p:pic>
      </p:grpSp>
    </p:spTree>
    <p:extLst>
      <p:ext uri="{BB962C8B-B14F-4D97-AF65-F5344CB8AC3E}">
        <p14:creationId xmlns:p14="http://schemas.microsoft.com/office/powerpoint/2010/main" val="181351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1921</TotalTime>
  <Words>1101</Words>
  <Application>Microsoft Office PowerPoint</Application>
  <PresentationFormat>On-screen Show (4:3)</PresentationFormat>
  <Paragraphs>94</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Goudy Stout</vt:lpstr>
      <vt:lpstr>HelveticaNeue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Cliodhna Purdue</dc:creator>
  <cp:lastModifiedBy>Gareth Cort</cp:lastModifiedBy>
  <cp:revision>49</cp:revision>
  <dcterms:created xsi:type="dcterms:W3CDTF">2016-02-16T11:42:09Z</dcterms:created>
  <dcterms:modified xsi:type="dcterms:W3CDTF">2016-11-06T20:34:44Z</dcterms:modified>
</cp:coreProperties>
</file>