
<file path=[Content_Types].xml><?xml version="1.0" encoding="utf-8"?>
<Types xmlns="http://schemas.openxmlformats.org/package/2006/content-types">
  <Default Extension="docx" ContentType="application/vnd.openxmlformats-officedocument.wordprocessingml.documen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sldIdLst>
    <p:sldId id="257" r:id="rId2"/>
    <p:sldId id="259" r:id="rId3"/>
    <p:sldId id="258" r:id="rId4"/>
    <p:sldId id="260" r:id="rId5"/>
    <p:sldId id="264" r:id="rId6"/>
    <p:sldId id="265" r:id="rId7"/>
    <p:sldId id="263" r:id="rId8"/>
    <p:sldId id="266" r:id="rId9"/>
    <p:sldId id="267" r:id="rId10"/>
    <p:sldId id="268" r:id="rId11"/>
    <p:sldId id="269" r:id="rId12"/>
    <p:sldId id="270" r:id="rId13"/>
    <p:sldId id="271" r:id="rId14"/>
    <p:sldId id="261" r:id="rId15"/>
    <p:sldId id="262" r:id="rId16"/>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Netto Pro" panose="02000500000000000000" pitchFamily="50" charset="0"/>
      <p:regular r:id="rId23"/>
      <p:bold r:id="rId24"/>
    </p:embeddedFont>
    <p:embeddedFont>
      <p:font typeface="NettoOT" panose="02010504010101010104" pitchFamily="50" charset="0"/>
      <p:regular r:id="rId25"/>
    </p:embeddedFont>
    <p:embeddedFont>
      <p:font typeface="NettoOT-Bold" panose="02000800000000000000" pitchFamily="50" charset="0"/>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BA"/>
    <a:srgbClr val="BCD252"/>
    <a:srgbClr val="BED557"/>
    <a:srgbClr val="009FAD"/>
    <a:srgbClr val="E41B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p:restoredTop sz="97391"/>
  </p:normalViewPr>
  <p:slideViewPr>
    <p:cSldViewPr snapToGrid="0" snapToObjects="1" showGuides="1">
      <p:cViewPr varScale="1">
        <p:scale>
          <a:sx n="63" d="100"/>
          <a:sy n="63" d="100"/>
        </p:scale>
        <p:origin x="1088" y="64"/>
      </p:cViewPr>
      <p:guideLst>
        <p:guide orient="horz" pos="2183"/>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1E48E-5CB1-0C4A-B60C-D35574408F4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8ABDC9E-3314-7941-BF49-40DDF251F6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D41EE6A-F6AE-E846-AE59-76B4F4515CD5}"/>
              </a:ext>
            </a:extLst>
          </p:cNvPr>
          <p:cNvSpPr>
            <a:spLocks noGrp="1"/>
          </p:cNvSpPr>
          <p:nvPr>
            <p:ph type="dt" sz="half" idx="10"/>
          </p:nvPr>
        </p:nvSpPr>
        <p:spPr/>
        <p:txBody>
          <a:bodyPr/>
          <a:lstStyle/>
          <a:p>
            <a:fld id="{2226E8DF-75C6-2348-8916-A6031C6FDBC0}" type="datetimeFigureOut">
              <a:rPr lang="en-US" smtClean="0"/>
              <a:t>8/19/2021</a:t>
            </a:fld>
            <a:endParaRPr lang="en-US"/>
          </a:p>
        </p:txBody>
      </p:sp>
      <p:sp>
        <p:nvSpPr>
          <p:cNvPr id="5" name="Footer Placeholder 4">
            <a:extLst>
              <a:ext uri="{FF2B5EF4-FFF2-40B4-BE49-F238E27FC236}">
                <a16:creationId xmlns:a16="http://schemas.microsoft.com/office/drawing/2014/main" id="{D21A71F3-9C2D-174B-9E5C-8E80D142B4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6ADECF-3A03-EC44-B5BF-1FAE1B5D4EC9}"/>
              </a:ext>
            </a:extLst>
          </p:cNvPr>
          <p:cNvSpPr>
            <a:spLocks noGrp="1"/>
          </p:cNvSpPr>
          <p:nvPr>
            <p:ph type="sldNum" sz="quarter" idx="12"/>
          </p:nvPr>
        </p:nvSpPr>
        <p:spPr/>
        <p:txBody>
          <a:bodyPr/>
          <a:lstStyle/>
          <a:p>
            <a:fld id="{B67DAA62-221E-224C-93A2-DF8C9580160E}" type="slidenum">
              <a:rPr lang="en-US" smtClean="0"/>
              <a:t>‹#›</a:t>
            </a:fld>
            <a:endParaRPr lang="en-US"/>
          </a:p>
        </p:txBody>
      </p:sp>
    </p:spTree>
    <p:extLst>
      <p:ext uri="{BB962C8B-B14F-4D97-AF65-F5344CB8AC3E}">
        <p14:creationId xmlns:p14="http://schemas.microsoft.com/office/powerpoint/2010/main" val="1572922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5A25F-CBBD-9D49-B756-213D230A61E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E913C0D-5289-4F45-A3D1-C1D69E4CA3E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612BE4E-8095-154E-B743-50A8F280E156}"/>
              </a:ext>
            </a:extLst>
          </p:cNvPr>
          <p:cNvSpPr>
            <a:spLocks noGrp="1"/>
          </p:cNvSpPr>
          <p:nvPr>
            <p:ph type="dt" sz="half" idx="10"/>
          </p:nvPr>
        </p:nvSpPr>
        <p:spPr/>
        <p:txBody>
          <a:bodyPr/>
          <a:lstStyle/>
          <a:p>
            <a:fld id="{2226E8DF-75C6-2348-8916-A6031C6FDBC0}" type="datetimeFigureOut">
              <a:rPr lang="en-US" smtClean="0"/>
              <a:t>8/19/2021</a:t>
            </a:fld>
            <a:endParaRPr lang="en-US"/>
          </a:p>
        </p:txBody>
      </p:sp>
      <p:sp>
        <p:nvSpPr>
          <p:cNvPr id="5" name="Footer Placeholder 4">
            <a:extLst>
              <a:ext uri="{FF2B5EF4-FFF2-40B4-BE49-F238E27FC236}">
                <a16:creationId xmlns:a16="http://schemas.microsoft.com/office/drawing/2014/main" id="{6CA84574-7677-E64C-B43B-D3C3289AB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EFE7A-E276-1147-8A1B-BEF55B8ECFC9}"/>
              </a:ext>
            </a:extLst>
          </p:cNvPr>
          <p:cNvSpPr>
            <a:spLocks noGrp="1"/>
          </p:cNvSpPr>
          <p:nvPr>
            <p:ph type="sldNum" sz="quarter" idx="12"/>
          </p:nvPr>
        </p:nvSpPr>
        <p:spPr/>
        <p:txBody>
          <a:bodyPr/>
          <a:lstStyle/>
          <a:p>
            <a:fld id="{B67DAA62-221E-224C-93A2-DF8C9580160E}" type="slidenum">
              <a:rPr lang="en-US" smtClean="0"/>
              <a:t>‹#›</a:t>
            </a:fld>
            <a:endParaRPr lang="en-US"/>
          </a:p>
        </p:txBody>
      </p:sp>
    </p:spTree>
    <p:extLst>
      <p:ext uri="{BB962C8B-B14F-4D97-AF65-F5344CB8AC3E}">
        <p14:creationId xmlns:p14="http://schemas.microsoft.com/office/powerpoint/2010/main" val="71775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C78FA3-9ADF-AF41-B16C-ED2BE987E75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7BE3661-C769-0F42-9282-1CC137FC60C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32710BB-5282-BA4B-A228-7E3C3BB36E05}"/>
              </a:ext>
            </a:extLst>
          </p:cNvPr>
          <p:cNvSpPr>
            <a:spLocks noGrp="1"/>
          </p:cNvSpPr>
          <p:nvPr>
            <p:ph type="dt" sz="half" idx="10"/>
          </p:nvPr>
        </p:nvSpPr>
        <p:spPr/>
        <p:txBody>
          <a:bodyPr/>
          <a:lstStyle/>
          <a:p>
            <a:fld id="{2226E8DF-75C6-2348-8916-A6031C6FDBC0}" type="datetimeFigureOut">
              <a:rPr lang="en-US" smtClean="0"/>
              <a:t>8/19/2021</a:t>
            </a:fld>
            <a:endParaRPr lang="en-US"/>
          </a:p>
        </p:txBody>
      </p:sp>
      <p:sp>
        <p:nvSpPr>
          <p:cNvPr id="5" name="Footer Placeholder 4">
            <a:extLst>
              <a:ext uri="{FF2B5EF4-FFF2-40B4-BE49-F238E27FC236}">
                <a16:creationId xmlns:a16="http://schemas.microsoft.com/office/drawing/2014/main" id="{D9D6A06C-EEED-1545-A156-8841DBE36B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A4F874-3EFD-E546-8D1D-FB26E28B55BB}"/>
              </a:ext>
            </a:extLst>
          </p:cNvPr>
          <p:cNvSpPr>
            <a:spLocks noGrp="1"/>
          </p:cNvSpPr>
          <p:nvPr>
            <p:ph type="sldNum" sz="quarter" idx="12"/>
          </p:nvPr>
        </p:nvSpPr>
        <p:spPr/>
        <p:txBody>
          <a:bodyPr/>
          <a:lstStyle/>
          <a:p>
            <a:fld id="{B67DAA62-221E-224C-93A2-DF8C9580160E}" type="slidenum">
              <a:rPr lang="en-US" smtClean="0"/>
              <a:t>‹#›</a:t>
            </a:fld>
            <a:endParaRPr lang="en-US"/>
          </a:p>
        </p:txBody>
      </p:sp>
    </p:spTree>
    <p:extLst>
      <p:ext uri="{BB962C8B-B14F-4D97-AF65-F5344CB8AC3E}">
        <p14:creationId xmlns:p14="http://schemas.microsoft.com/office/powerpoint/2010/main" val="3864643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7BE1F-937B-704D-96C7-EA49676AA87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4871703-2CB2-5347-A916-792E48FC56D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3E8041F-6917-0E4D-8A93-BACF8FF404DF}"/>
              </a:ext>
            </a:extLst>
          </p:cNvPr>
          <p:cNvSpPr>
            <a:spLocks noGrp="1"/>
          </p:cNvSpPr>
          <p:nvPr>
            <p:ph type="dt" sz="half" idx="10"/>
          </p:nvPr>
        </p:nvSpPr>
        <p:spPr/>
        <p:txBody>
          <a:bodyPr/>
          <a:lstStyle/>
          <a:p>
            <a:fld id="{2226E8DF-75C6-2348-8916-A6031C6FDBC0}" type="datetimeFigureOut">
              <a:rPr lang="en-US" smtClean="0"/>
              <a:t>8/19/2021</a:t>
            </a:fld>
            <a:endParaRPr lang="en-US"/>
          </a:p>
        </p:txBody>
      </p:sp>
      <p:sp>
        <p:nvSpPr>
          <p:cNvPr id="5" name="Footer Placeholder 4">
            <a:extLst>
              <a:ext uri="{FF2B5EF4-FFF2-40B4-BE49-F238E27FC236}">
                <a16:creationId xmlns:a16="http://schemas.microsoft.com/office/drawing/2014/main" id="{CD6E01F3-614F-A34B-BD0F-2FEBA2F5CA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F9DE1D-C6F1-DC41-B446-2F611BA92591}"/>
              </a:ext>
            </a:extLst>
          </p:cNvPr>
          <p:cNvSpPr>
            <a:spLocks noGrp="1"/>
          </p:cNvSpPr>
          <p:nvPr>
            <p:ph type="sldNum" sz="quarter" idx="12"/>
          </p:nvPr>
        </p:nvSpPr>
        <p:spPr/>
        <p:txBody>
          <a:bodyPr/>
          <a:lstStyle/>
          <a:p>
            <a:fld id="{B67DAA62-221E-224C-93A2-DF8C9580160E}" type="slidenum">
              <a:rPr lang="en-US" smtClean="0"/>
              <a:t>‹#›</a:t>
            </a:fld>
            <a:endParaRPr lang="en-US"/>
          </a:p>
        </p:txBody>
      </p:sp>
    </p:spTree>
    <p:extLst>
      <p:ext uri="{BB962C8B-B14F-4D97-AF65-F5344CB8AC3E}">
        <p14:creationId xmlns:p14="http://schemas.microsoft.com/office/powerpoint/2010/main" val="2384953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35EF3-B540-8C4A-A2B7-CA4A165259E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CFA544F-844A-4B47-BCD8-B46BB24453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BF0BFCF-7928-3E47-BDB7-23687D29B59F}"/>
              </a:ext>
            </a:extLst>
          </p:cNvPr>
          <p:cNvSpPr>
            <a:spLocks noGrp="1"/>
          </p:cNvSpPr>
          <p:nvPr>
            <p:ph type="dt" sz="half" idx="10"/>
          </p:nvPr>
        </p:nvSpPr>
        <p:spPr/>
        <p:txBody>
          <a:bodyPr/>
          <a:lstStyle/>
          <a:p>
            <a:fld id="{2226E8DF-75C6-2348-8916-A6031C6FDBC0}" type="datetimeFigureOut">
              <a:rPr lang="en-US" smtClean="0"/>
              <a:t>8/19/2021</a:t>
            </a:fld>
            <a:endParaRPr lang="en-US"/>
          </a:p>
        </p:txBody>
      </p:sp>
      <p:sp>
        <p:nvSpPr>
          <p:cNvPr id="5" name="Footer Placeholder 4">
            <a:extLst>
              <a:ext uri="{FF2B5EF4-FFF2-40B4-BE49-F238E27FC236}">
                <a16:creationId xmlns:a16="http://schemas.microsoft.com/office/drawing/2014/main" id="{9AC8E57D-24C3-8F49-939B-8FFC58BAEE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948BF-51BF-1641-A552-694604E4E3F4}"/>
              </a:ext>
            </a:extLst>
          </p:cNvPr>
          <p:cNvSpPr>
            <a:spLocks noGrp="1"/>
          </p:cNvSpPr>
          <p:nvPr>
            <p:ph type="sldNum" sz="quarter" idx="12"/>
          </p:nvPr>
        </p:nvSpPr>
        <p:spPr/>
        <p:txBody>
          <a:bodyPr/>
          <a:lstStyle/>
          <a:p>
            <a:fld id="{B67DAA62-221E-224C-93A2-DF8C9580160E}" type="slidenum">
              <a:rPr lang="en-US" smtClean="0"/>
              <a:t>‹#›</a:t>
            </a:fld>
            <a:endParaRPr lang="en-US"/>
          </a:p>
        </p:txBody>
      </p:sp>
    </p:spTree>
    <p:extLst>
      <p:ext uri="{BB962C8B-B14F-4D97-AF65-F5344CB8AC3E}">
        <p14:creationId xmlns:p14="http://schemas.microsoft.com/office/powerpoint/2010/main" val="873168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CB3AC-6C70-B14B-B785-B48ECA33695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7AF76B4-9236-8549-86AF-BAC242879E6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7D5B40B-33DF-F64A-81B1-795D464B79F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7510CB4-9D77-B345-8C36-5F6F6DC5ABEA}"/>
              </a:ext>
            </a:extLst>
          </p:cNvPr>
          <p:cNvSpPr>
            <a:spLocks noGrp="1"/>
          </p:cNvSpPr>
          <p:nvPr>
            <p:ph type="dt" sz="half" idx="10"/>
          </p:nvPr>
        </p:nvSpPr>
        <p:spPr/>
        <p:txBody>
          <a:bodyPr/>
          <a:lstStyle/>
          <a:p>
            <a:fld id="{2226E8DF-75C6-2348-8916-A6031C6FDBC0}" type="datetimeFigureOut">
              <a:rPr lang="en-US" smtClean="0"/>
              <a:t>8/19/2021</a:t>
            </a:fld>
            <a:endParaRPr lang="en-US"/>
          </a:p>
        </p:txBody>
      </p:sp>
      <p:sp>
        <p:nvSpPr>
          <p:cNvPr id="6" name="Footer Placeholder 5">
            <a:extLst>
              <a:ext uri="{FF2B5EF4-FFF2-40B4-BE49-F238E27FC236}">
                <a16:creationId xmlns:a16="http://schemas.microsoft.com/office/drawing/2014/main" id="{50BE47BA-4A3C-8940-A260-08788123AE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F17480-90EB-004D-AE1D-8F0F971A08A0}"/>
              </a:ext>
            </a:extLst>
          </p:cNvPr>
          <p:cNvSpPr>
            <a:spLocks noGrp="1"/>
          </p:cNvSpPr>
          <p:nvPr>
            <p:ph type="sldNum" sz="quarter" idx="12"/>
          </p:nvPr>
        </p:nvSpPr>
        <p:spPr/>
        <p:txBody>
          <a:bodyPr/>
          <a:lstStyle/>
          <a:p>
            <a:fld id="{B67DAA62-221E-224C-93A2-DF8C9580160E}" type="slidenum">
              <a:rPr lang="en-US" smtClean="0"/>
              <a:t>‹#›</a:t>
            </a:fld>
            <a:endParaRPr lang="en-US"/>
          </a:p>
        </p:txBody>
      </p:sp>
    </p:spTree>
    <p:extLst>
      <p:ext uri="{BB962C8B-B14F-4D97-AF65-F5344CB8AC3E}">
        <p14:creationId xmlns:p14="http://schemas.microsoft.com/office/powerpoint/2010/main" val="1603341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A0EB1-1984-6D42-BCD9-EEFD8B5C302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4502451-81F3-E34F-8569-AA89E1F3D7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1EA6F2F-A2FF-6F4E-9A82-ADA50444D96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9BBBBF6-53EC-984C-8CA6-B79552D77C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C6D819-0C89-944B-9955-08D05351A7E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8747A86-82AD-824F-A2A6-DBDE1FCE2343}"/>
              </a:ext>
            </a:extLst>
          </p:cNvPr>
          <p:cNvSpPr>
            <a:spLocks noGrp="1"/>
          </p:cNvSpPr>
          <p:nvPr>
            <p:ph type="dt" sz="half" idx="10"/>
          </p:nvPr>
        </p:nvSpPr>
        <p:spPr/>
        <p:txBody>
          <a:bodyPr/>
          <a:lstStyle/>
          <a:p>
            <a:fld id="{2226E8DF-75C6-2348-8916-A6031C6FDBC0}" type="datetimeFigureOut">
              <a:rPr lang="en-US" smtClean="0"/>
              <a:t>8/19/2021</a:t>
            </a:fld>
            <a:endParaRPr lang="en-US"/>
          </a:p>
        </p:txBody>
      </p:sp>
      <p:sp>
        <p:nvSpPr>
          <p:cNvPr id="8" name="Footer Placeholder 7">
            <a:extLst>
              <a:ext uri="{FF2B5EF4-FFF2-40B4-BE49-F238E27FC236}">
                <a16:creationId xmlns:a16="http://schemas.microsoft.com/office/drawing/2014/main" id="{2F92605B-9802-7B41-B72A-6AFA68D0F6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0DAEA6-A29E-604C-BEF7-2272C61DB983}"/>
              </a:ext>
            </a:extLst>
          </p:cNvPr>
          <p:cNvSpPr>
            <a:spLocks noGrp="1"/>
          </p:cNvSpPr>
          <p:nvPr>
            <p:ph type="sldNum" sz="quarter" idx="12"/>
          </p:nvPr>
        </p:nvSpPr>
        <p:spPr/>
        <p:txBody>
          <a:bodyPr/>
          <a:lstStyle/>
          <a:p>
            <a:fld id="{B67DAA62-221E-224C-93A2-DF8C9580160E}" type="slidenum">
              <a:rPr lang="en-US" smtClean="0"/>
              <a:t>‹#›</a:t>
            </a:fld>
            <a:endParaRPr lang="en-US"/>
          </a:p>
        </p:txBody>
      </p:sp>
    </p:spTree>
    <p:extLst>
      <p:ext uri="{BB962C8B-B14F-4D97-AF65-F5344CB8AC3E}">
        <p14:creationId xmlns:p14="http://schemas.microsoft.com/office/powerpoint/2010/main" val="3117233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F2779-F2AA-9940-B796-DAFBA7F7A47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C009CCC-D555-0146-B93C-50C6F15ACEFD}"/>
              </a:ext>
            </a:extLst>
          </p:cNvPr>
          <p:cNvSpPr>
            <a:spLocks noGrp="1"/>
          </p:cNvSpPr>
          <p:nvPr>
            <p:ph type="dt" sz="half" idx="10"/>
          </p:nvPr>
        </p:nvSpPr>
        <p:spPr/>
        <p:txBody>
          <a:bodyPr/>
          <a:lstStyle/>
          <a:p>
            <a:fld id="{2226E8DF-75C6-2348-8916-A6031C6FDBC0}" type="datetimeFigureOut">
              <a:rPr lang="en-US" smtClean="0"/>
              <a:t>8/19/2021</a:t>
            </a:fld>
            <a:endParaRPr lang="en-US"/>
          </a:p>
        </p:txBody>
      </p:sp>
      <p:sp>
        <p:nvSpPr>
          <p:cNvPr id="4" name="Footer Placeholder 3">
            <a:extLst>
              <a:ext uri="{FF2B5EF4-FFF2-40B4-BE49-F238E27FC236}">
                <a16:creationId xmlns:a16="http://schemas.microsoft.com/office/drawing/2014/main" id="{E4EA785C-F6E0-0340-91B4-B915E79C8C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4A1819-5768-FF41-A71E-BC1665921094}"/>
              </a:ext>
            </a:extLst>
          </p:cNvPr>
          <p:cNvSpPr>
            <a:spLocks noGrp="1"/>
          </p:cNvSpPr>
          <p:nvPr>
            <p:ph type="sldNum" sz="quarter" idx="12"/>
          </p:nvPr>
        </p:nvSpPr>
        <p:spPr/>
        <p:txBody>
          <a:bodyPr/>
          <a:lstStyle/>
          <a:p>
            <a:fld id="{B67DAA62-221E-224C-93A2-DF8C9580160E}" type="slidenum">
              <a:rPr lang="en-US" smtClean="0"/>
              <a:t>‹#›</a:t>
            </a:fld>
            <a:endParaRPr lang="en-US"/>
          </a:p>
        </p:txBody>
      </p:sp>
    </p:spTree>
    <p:extLst>
      <p:ext uri="{BB962C8B-B14F-4D97-AF65-F5344CB8AC3E}">
        <p14:creationId xmlns:p14="http://schemas.microsoft.com/office/powerpoint/2010/main" val="775989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F7CEBA-6784-0B45-B605-8EC9B58DDEB5}"/>
              </a:ext>
            </a:extLst>
          </p:cNvPr>
          <p:cNvSpPr>
            <a:spLocks noGrp="1"/>
          </p:cNvSpPr>
          <p:nvPr>
            <p:ph type="dt" sz="half" idx="10"/>
          </p:nvPr>
        </p:nvSpPr>
        <p:spPr/>
        <p:txBody>
          <a:bodyPr/>
          <a:lstStyle/>
          <a:p>
            <a:fld id="{2226E8DF-75C6-2348-8916-A6031C6FDBC0}" type="datetimeFigureOut">
              <a:rPr lang="en-US" smtClean="0"/>
              <a:t>8/19/2021</a:t>
            </a:fld>
            <a:endParaRPr lang="en-US"/>
          </a:p>
        </p:txBody>
      </p:sp>
      <p:sp>
        <p:nvSpPr>
          <p:cNvPr id="3" name="Footer Placeholder 2">
            <a:extLst>
              <a:ext uri="{FF2B5EF4-FFF2-40B4-BE49-F238E27FC236}">
                <a16:creationId xmlns:a16="http://schemas.microsoft.com/office/drawing/2014/main" id="{BFDC8185-4A59-0347-8709-52088C0746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D4D7FA-1641-6944-9EC7-D93C44E76BDC}"/>
              </a:ext>
            </a:extLst>
          </p:cNvPr>
          <p:cNvSpPr>
            <a:spLocks noGrp="1"/>
          </p:cNvSpPr>
          <p:nvPr>
            <p:ph type="sldNum" sz="quarter" idx="12"/>
          </p:nvPr>
        </p:nvSpPr>
        <p:spPr/>
        <p:txBody>
          <a:bodyPr/>
          <a:lstStyle/>
          <a:p>
            <a:fld id="{B67DAA62-221E-224C-93A2-DF8C9580160E}" type="slidenum">
              <a:rPr lang="en-US" smtClean="0"/>
              <a:t>‹#›</a:t>
            </a:fld>
            <a:endParaRPr lang="en-US"/>
          </a:p>
        </p:txBody>
      </p:sp>
    </p:spTree>
    <p:extLst>
      <p:ext uri="{BB962C8B-B14F-4D97-AF65-F5344CB8AC3E}">
        <p14:creationId xmlns:p14="http://schemas.microsoft.com/office/powerpoint/2010/main" val="1984940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BBD2-4C3B-4543-AF25-69512725743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38D3173-EA22-F048-AF82-EE196C756D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4E7416C-0392-FA45-B79A-238153A168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798516-DBDB-1543-B079-04832D4A2F5A}"/>
              </a:ext>
            </a:extLst>
          </p:cNvPr>
          <p:cNvSpPr>
            <a:spLocks noGrp="1"/>
          </p:cNvSpPr>
          <p:nvPr>
            <p:ph type="dt" sz="half" idx="10"/>
          </p:nvPr>
        </p:nvSpPr>
        <p:spPr/>
        <p:txBody>
          <a:bodyPr/>
          <a:lstStyle/>
          <a:p>
            <a:fld id="{2226E8DF-75C6-2348-8916-A6031C6FDBC0}" type="datetimeFigureOut">
              <a:rPr lang="en-US" smtClean="0"/>
              <a:t>8/19/2021</a:t>
            </a:fld>
            <a:endParaRPr lang="en-US"/>
          </a:p>
        </p:txBody>
      </p:sp>
      <p:sp>
        <p:nvSpPr>
          <p:cNvPr id="6" name="Footer Placeholder 5">
            <a:extLst>
              <a:ext uri="{FF2B5EF4-FFF2-40B4-BE49-F238E27FC236}">
                <a16:creationId xmlns:a16="http://schemas.microsoft.com/office/drawing/2014/main" id="{1FE5B314-99BD-5A42-B54B-FEDC4E8B31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B2D968-6AC9-2E43-B121-94092804CA14}"/>
              </a:ext>
            </a:extLst>
          </p:cNvPr>
          <p:cNvSpPr>
            <a:spLocks noGrp="1"/>
          </p:cNvSpPr>
          <p:nvPr>
            <p:ph type="sldNum" sz="quarter" idx="12"/>
          </p:nvPr>
        </p:nvSpPr>
        <p:spPr/>
        <p:txBody>
          <a:bodyPr/>
          <a:lstStyle/>
          <a:p>
            <a:fld id="{B67DAA62-221E-224C-93A2-DF8C9580160E}" type="slidenum">
              <a:rPr lang="en-US" smtClean="0"/>
              <a:t>‹#›</a:t>
            </a:fld>
            <a:endParaRPr lang="en-US"/>
          </a:p>
        </p:txBody>
      </p:sp>
    </p:spTree>
    <p:extLst>
      <p:ext uri="{BB962C8B-B14F-4D97-AF65-F5344CB8AC3E}">
        <p14:creationId xmlns:p14="http://schemas.microsoft.com/office/powerpoint/2010/main" val="585293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DECDB-3A7A-7848-9B45-20DBAB50F2B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118353E-0D5F-9248-84F7-2A0809BB1D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D3007C-6B11-3D40-BC6B-7D549C28E9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315C7C3-533F-CA40-B971-2240219437F6}"/>
              </a:ext>
            </a:extLst>
          </p:cNvPr>
          <p:cNvSpPr>
            <a:spLocks noGrp="1"/>
          </p:cNvSpPr>
          <p:nvPr>
            <p:ph type="dt" sz="half" idx="10"/>
          </p:nvPr>
        </p:nvSpPr>
        <p:spPr/>
        <p:txBody>
          <a:bodyPr/>
          <a:lstStyle/>
          <a:p>
            <a:fld id="{2226E8DF-75C6-2348-8916-A6031C6FDBC0}" type="datetimeFigureOut">
              <a:rPr lang="en-US" smtClean="0"/>
              <a:t>8/19/2021</a:t>
            </a:fld>
            <a:endParaRPr lang="en-US"/>
          </a:p>
        </p:txBody>
      </p:sp>
      <p:sp>
        <p:nvSpPr>
          <p:cNvPr id="6" name="Footer Placeholder 5">
            <a:extLst>
              <a:ext uri="{FF2B5EF4-FFF2-40B4-BE49-F238E27FC236}">
                <a16:creationId xmlns:a16="http://schemas.microsoft.com/office/drawing/2014/main" id="{A704C2F1-BCD4-1A49-9DF1-19A3895C72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68FAD3-13D7-0343-95A4-F6493B213A0E}"/>
              </a:ext>
            </a:extLst>
          </p:cNvPr>
          <p:cNvSpPr>
            <a:spLocks noGrp="1"/>
          </p:cNvSpPr>
          <p:nvPr>
            <p:ph type="sldNum" sz="quarter" idx="12"/>
          </p:nvPr>
        </p:nvSpPr>
        <p:spPr/>
        <p:txBody>
          <a:bodyPr/>
          <a:lstStyle/>
          <a:p>
            <a:fld id="{B67DAA62-221E-224C-93A2-DF8C9580160E}" type="slidenum">
              <a:rPr lang="en-US" smtClean="0"/>
              <a:t>‹#›</a:t>
            </a:fld>
            <a:endParaRPr lang="en-US"/>
          </a:p>
        </p:txBody>
      </p:sp>
    </p:spTree>
    <p:extLst>
      <p:ext uri="{BB962C8B-B14F-4D97-AF65-F5344CB8AC3E}">
        <p14:creationId xmlns:p14="http://schemas.microsoft.com/office/powerpoint/2010/main" val="2216166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4CD1B1-68D7-D144-9C75-C5AF376052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300D461-EA5E-3040-9F0D-F314E09DDB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718609B-FCE1-AA46-A72E-72C80AA1AA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26E8DF-75C6-2348-8916-A6031C6FDBC0}" type="datetimeFigureOut">
              <a:rPr lang="en-US" smtClean="0"/>
              <a:t>8/19/2021</a:t>
            </a:fld>
            <a:endParaRPr lang="en-US"/>
          </a:p>
        </p:txBody>
      </p:sp>
      <p:sp>
        <p:nvSpPr>
          <p:cNvPr id="5" name="Footer Placeholder 4">
            <a:extLst>
              <a:ext uri="{FF2B5EF4-FFF2-40B4-BE49-F238E27FC236}">
                <a16:creationId xmlns:a16="http://schemas.microsoft.com/office/drawing/2014/main" id="{E5AF475A-6B5B-E045-A9F7-3683D8CC07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00A499-ECF0-9744-8D8E-500C78B922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7DAA62-221E-224C-93A2-DF8C9580160E}" type="slidenum">
              <a:rPr lang="en-US" smtClean="0"/>
              <a:t>‹#›</a:t>
            </a:fld>
            <a:endParaRPr lang="en-US"/>
          </a:p>
        </p:txBody>
      </p:sp>
    </p:spTree>
    <p:extLst>
      <p:ext uri="{BB962C8B-B14F-4D97-AF65-F5344CB8AC3E}">
        <p14:creationId xmlns:p14="http://schemas.microsoft.com/office/powerpoint/2010/main" val="3850314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7.emf"/><Relationship Id="rId5" Type="http://schemas.openxmlformats.org/officeDocument/2006/relationships/package" Target="../embeddings/Microsoft_Word_Document6.docx"/><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8.emf"/><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package" Target="../embeddings/Microsoft_Word_Document7.docx"/><Relationship Id="rId5" Type="http://schemas.openxmlformats.org/officeDocument/2006/relationships/image" Target="../media/image19.png"/><Relationship Id="rId4" Type="http://schemas.openxmlformats.org/officeDocument/2006/relationships/image" Target="file:////Users/Whirligig/Documents/Work%20In%20Progress/Childnet/deSHAME%20Toolkit%209%20-12%20years/Quiz/Assets/Answer_Bullet.p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9.emf"/><Relationship Id="rId4" Type="http://schemas.openxmlformats.org/officeDocument/2006/relationships/package" Target="../embeddings/Microsoft_Word_Document8.docx"/></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30.emf"/><Relationship Id="rId4" Type="http://schemas.openxmlformats.org/officeDocument/2006/relationships/package" Target="../embeddings/Microsoft_Word_Document9.docx"/></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file:////Users/Whirligig/Documents/Work%20In%20Progress/Childnet/deSHAME%20Toolkit%209%20-12%20years/Quiz/Assets/Offset_Icons_Role_2.png" TargetMode="External"/><Relationship Id="rId18" Type="http://schemas.openxmlformats.org/officeDocument/2006/relationships/image" Target="../media/image11.png"/><Relationship Id="rId26" Type="http://schemas.openxmlformats.org/officeDocument/2006/relationships/image" Target="../media/image15.png"/><Relationship Id="rId3" Type="http://schemas.openxmlformats.org/officeDocument/2006/relationships/image" Target="file:////Users/Whirligig/Documents/Work%20In%20Progress/Childnet/deSHAME%20Toolkit%209%20-12%20years/Quiz/Assets/Offset_Icons_Exclamation.png" TargetMode="External"/><Relationship Id="rId21" Type="http://schemas.openxmlformats.org/officeDocument/2006/relationships/image" Target="file:////Users/Whirligig/Documents/Work%20In%20Progress/Childnet/deSHAME%20Toolkit%209%20-12%20years/Quiz/Assets/Offset_Icons_Paperclip.png" TargetMode="External"/><Relationship Id="rId7" Type="http://schemas.openxmlformats.org/officeDocument/2006/relationships/image" Target="file:////Users/Whirligig/Documents/Work%20In%20Progress/Childnet/deSHAME%20Toolkit%209%20-12%20years/Quiz/Assets/Offset_Icons_Padlock.png" TargetMode="External"/><Relationship Id="rId12" Type="http://schemas.openxmlformats.org/officeDocument/2006/relationships/image" Target="../media/image8.png"/><Relationship Id="rId17" Type="http://schemas.openxmlformats.org/officeDocument/2006/relationships/image" Target="file:////Users/Whirligig/Documents/Work%20In%20Progress/Childnet/deSHAME%20Toolkit%209%20-12%20years/Quiz/Assets/Offset_Icons_Camera.png" TargetMode="External"/><Relationship Id="rId25" Type="http://schemas.openxmlformats.org/officeDocument/2006/relationships/image" Target="file:////Users/Whirligig/Documents/Work%20In%20Progress/Childnet/deSHAME%20Toolkit%209%20-12%20years/Quiz/Assets/Offset_Icons_GamePad.png" TargetMode="External"/><Relationship Id="rId2" Type="http://schemas.openxmlformats.org/officeDocument/2006/relationships/image" Target="../media/image3.png"/><Relationship Id="rId16" Type="http://schemas.openxmlformats.org/officeDocument/2006/relationships/image" Target="../media/image10.png"/><Relationship Id="rId20" Type="http://schemas.openxmlformats.org/officeDocument/2006/relationships/image" Target="../media/image12.png"/><Relationship Id="rId29" Type="http://schemas.openxmlformats.org/officeDocument/2006/relationships/image" Target="file:////Users/Whirligig/Documents/Work%20In%20Progress/Childnet/deSHAME%20Toolkit%209%20-12%20years/Quiz/Assets/Speech_Big.png" TargetMode="Externa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file:////Users/Whirligig/Documents/Work%20In%20Progress/Childnet/deSHAME%20Toolkit%209%20-12%20years/Quiz/Assets/Offset_Icons_Role_1.png" TargetMode="External"/><Relationship Id="rId24" Type="http://schemas.openxmlformats.org/officeDocument/2006/relationships/image" Target="../media/image14.png"/><Relationship Id="rId5" Type="http://schemas.openxmlformats.org/officeDocument/2006/relationships/image" Target="file:////Users/Whirligig/Documents/Work%20In%20Progress/Childnet/deSHAME%20Toolkit%209%20-12%20years/Quiz/Assets/Offset_Icons_AT.png" TargetMode="External"/><Relationship Id="rId15" Type="http://schemas.openxmlformats.org/officeDocument/2006/relationships/image" Target="file:////Users/Whirligig/Documents/Work%20In%20Progress/Childnet/deSHAME%20Toolkit%209%20-12%20years/Quiz/Assets/Offset_Icons_ThumbsUp.png" TargetMode="External"/><Relationship Id="rId23" Type="http://schemas.openxmlformats.org/officeDocument/2006/relationships/image" Target="file:////Users/Whirligig/Documents/Work%20In%20Progress/Childnet/deSHAME%20Toolkit%209%20-12%20years/Quiz/Assets/Offset_Icons_Speech.png" TargetMode="External"/><Relationship Id="rId28" Type="http://schemas.openxmlformats.org/officeDocument/2006/relationships/image" Target="../media/image16.png"/><Relationship Id="rId10" Type="http://schemas.openxmlformats.org/officeDocument/2006/relationships/image" Target="../media/image7.png"/><Relationship Id="rId19" Type="http://schemas.openxmlformats.org/officeDocument/2006/relationships/image" Target="file:////Users/Whirligig/Documents/Work%20In%20Progress/Childnet/deSHAME%20Toolkit%209%20-12%20years/Quiz/Assets/Offset_Icons_Hash.png" TargetMode="External"/><Relationship Id="rId4" Type="http://schemas.openxmlformats.org/officeDocument/2006/relationships/image" Target="../media/image4.png"/><Relationship Id="rId9" Type="http://schemas.openxmlformats.org/officeDocument/2006/relationships/image" Target="file:////Users/Whirligig/Documents/Work%20In%20Progress/Childnet/deSHAME%20Toolkit%209%20-12%20years/Quiz/Assets/Offset_Icons_No_Access.png"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image" Target="file:////Users/Whirligig/Documents/Work%20In%20Progress/Childnet/deSHAME%20Toolkit%209%20-12%20years/Quiz/Assets/Offset_Icons_Connect.p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file:////Users/Whirligig/Documents/Work%20In%20Progress/Childnet/deSHAME%20Toolkit%209%20-12%20years/Quiz/Assets/Offset_Icons_Slideshow.png"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package" Target="../embeddings/Microsoft_Word_Document.docx"/></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2.emf"/><Relationship Id="rId4" Type="http://schemas.openxmlformats.org/officeDocument/2006/relationships/package" Target="../embeddings/Microsoft_Word_Document1.docx"/></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3.emf"/><Relationship Id="rId4" Type="http://schemas.openxmlformats.org/officeDocument/2006/relationships/package" Target="../embeddings/Microsoft_Word_Document2.docx"/></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4.emf"/><Relationship Id="rId4" Type="http://schemas.openxmlformats.org/officeDocument/2006/relationships/package" Target="../embeddings/Microsoft_Word_Document3.docx"/></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5.emf"/><Relationship Id="rId4" Type="http://schemas.openxmlformats.org/officeDocument/2006/relationships/package" Target="../embeddings/Microsoft_Word_Document4.docx"/></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6.emf"/><Relationship Id="rId4" Type="http://schemas.openxmlformats.org/officeDocument/2006/relationships/package" Target="../embeddings/Microsoft_Word_Document5.docx"/></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FAD"/>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68D824-E625-554C-90C6-7A385FF65850}"/>
              </a:ext>
            </a:extLst>
          </p:cNvPr>
          <p:cNvSpPr txBox="1"/>
          <p:nvPr/>
        </p:nvSpPr>
        <p:spPr>
          <a:xfrm>
            <a:off x="4580304" y="836740"/>
            <a:ext cx="5871502" cy="1853298"/>
          </a:xfrm>
          <a:prstGeom prst="rect">
            <a:avLst/>
          </a:prstGeom>
          <a:noFill/>
        </p:spPr>
        <p:txBody>
          <a:bodyPr wrap="square" lIns="0" tIns="0" rIns="0" bIns="0" rtlCol="0">
            <a:noAutofit/>
          </a:bodyPr>
          <a:lstStyle/>
          <a:p>
            <a:pPr>
              <a:lnSpc>
                <a:spcPts val="2600"/>
              </a:lnSpc>
            </a:pPr>
            <a:r>
              <a:rPr lang="en-US" sz="2400" b="1" dirty="0">
                <a:solidFill>
                  <a:schemeClr val="bg1"/>
                </a:solidFill>
                <a:latin typeface="NettoOT-Bold" panose="02000800000000000000" pitchFamily="50" charset="0"/>
              </a:rPr>
              <a:t>Educators notes</a:t>
            </a:r>
          </a:p>
          <a:p>
            <a:pPr>
              <a:lnSpc>
                <a:spcPts val="2600"/>
              </a:lnSpc>
            </a:pPr>
            <a:r>
              <a:rPr lang="en-US" sz="2400" dirty="0">
                <a:solidFill>
                  <a:schemeClr val="bg1"/>
                </a:solidFill>
                <a:latin typeface="NettoOT" panose="02010504010101010104" pitchFamily="2" charset="77"/>
              </a:rPr>
              <a:t>This quiz accompanies the ‘Just a Joke? </a:t>
            </a:r>
            <a:r>
              <a:rPr lang="en-US" sz="2400" dirty="0" err="1">
                <a:solidFill>
                  <a:schemeClr val="bg1"/>
                </a:solidFill>
                <a:latin typeface="NettoOT" panose="02010504010101010104" pitchFamily="2" charset="77"/>
              </a:rPr>
              <a:t>Sexualised</a:t>
            </a:r>
            <a:r>
              <a:rPr lang="en-US" sz="2400" dirty="0">
                <a:solidFill>
                  <a:schemeClr val="bg1"/>
                </a:solidFill>
                <a:latin typeface="NettoOT" panose="02010504010101010104" pitchFamily="2" charset="77"/>
              </a:rPr>
              <a:t> online bullying amongst 9-12s’ toolkit. It is designed as a summary activity to the lessons and quick activities in the toolkit.</a:t>
            </a:r>
          </a:p>
        </p:txBody>
      </p:sp>
      <p:sp>
        <p:nvSpPr>
          <p:cNvPr id="3" name="TextBox 2">
            <a:extLst>
              <a:ext uri="{FF2B5EF4-FFF2-40B4-BE49-F238E27FC236}">
                <a16:creationId xmlns:a16="http://schemas.microsoft.com/office/drawing/2014/main" id="{D755F86F-4668-1A46-A8D0-BC4F78FB01D5}"/>
              </a:ext>
            </a:extLst>
          </p:cNvPr>
          <p:cNvSpPr txBox="1"/>
          <p:nvPr/>
        </p:nvSpPr>
        <p:spPr>
          <a:xfrm>
            <a:off x="4601570" y="2753836"/>
            <a:ext cx="6463431" cy="5078313"/>
          </a:xfrm>
          <a:prstGeom prst="rect">
            <a:avLst/>
          </a:prstGeom>
          <a:noFill/>
        </p:spPr>
        <p:txBody>
          <a:bodyPr wrap="square" lIns="0" tIns="0" rIns="0" bIns="0" rtlCol="0">
            <a:noAutofit/>
          </a:bodyPr>
          <a:lstStyle/>
          <a:p>
            <a:pPr>
              <a:lnSpc>
                <a:spcPts val="1600"/>
              </a:lnSpc>
            </a:pPr>
            <a:r>
              <a:rPr lang="en-US" sz="1450" b="1" dirty="0">
                <a:solidFill>
                  <a:schemeClr val="bg1"/>
                </a:solidFill>
                <a:latin typeface="Arial" panose="020B0604020202020204" pitchFamily="34" charset="0"/>
                <a:cs typeface="Arial" panose="020B0604020202020204" pitchFamily="34" charset="0"/>
              </a:rPr>
              <a:t>Before delivering this activity:</a:t>
            </a:r>
          </a:p>
          <a:p>
            <a:pPr marL="177750" indent="-177750">
              <a:lnSpc>
                <a:spcPts val="1600"/>
              </a:lnSpc>
              <a:buFont typeface="Arial" panose="020B0604020202020204" pitchFamily="34" charset="0"/>
              <a:buChar char="•"/>
            </a:pPr>
            <a:r>
              <a:rPr lang="en-US" sz="1450" dirty="0">
                <a:solidFill>
                  <a:schemeClr val="bg1"/>
                </a:solidFill>
                <a:latin typeface="Arial" panose="020B0604020202020204" pitchFamily="34" charset="0"/>
                <a:cs typeface="Arial" panose="020B0604020202020204" pitchFamily="34" charset="0"/>
              </a:rPr>
              <a:t>Review the Teaching Guide for information about the topic and further advice on how to deliver these activities.</a:t>
            </a:r>
          </a:p>
          <a:p>
            <a:pPr marL="177750" indent="-177750">
              <a:lnSpc>
                <a:spcPts val="1600"/>
              </a:lnSpc>
              <a:buFont typeface="Arial" panose="020B0604020202020204" pitchFamily="34" charset="0"/>
              <a:buChar char="•"/>
            </a:pPr>
            <a:r>
              <a:rPr lang="en-US" sz="1450" dirty="0">
                <a:solidFill>
                  <a:schemeClr val="bg1"/>
                </a:solidFill>
                <a:latin typeface="Arial" panose="020B0604020202020204" pitchFamily="34" charset="0"/>
                <a:cs typeface="Arial" panose="020B0604020202020204" pitchFamily="34" charset="0"/>
              </a:rPr>
              <a:t>Refresh your knowledge of your school’s antibullying policy.</a:t>
            </a:r>
          </a:p>
          <a:p>
            <a:pPr marL="177750" indent="-177750">
              <a:lnSpc>
                <a:spcPts val="1600"/>
              </a:lnSpc>
              <a:buFont typeface="Arial" panose="020B0604020202020204" pitchFamily="34" charset="0"/>
              <a:buChar char="•"/>
            </a:pPr>
            <a:r>
              <a:rPr lang="en-US" sz="1450" dirty="0">
                <a:solidFill>
                  <a:schemeClr val="bg1"/>
                </a:solidFill>
                <a:latin typeface="Arial" panose="020B0604020202020204" pitchFamily="34" charset="0"/>
                <a:cs typeface="Arial" panose="020B0604020202020204" pitchFamily="34" charset="0"/>
              </a:rPr>
              <a:t>Refresh your knowledge of your school’s reporting and safeguarding procedures.</a:t>
            </a:r>
          </a:p>
          <a:p>
            <a:pPr marL="177750" indent="-177750">
              <a:lnSpc>
                <a:spcPts val="1600"/>
              </a:lnSpc>
              <a:buFont typeface="Arial" panose="020B0604020202020204" pitchFamily="34" charset="0"/>
              <a:buChar char="•"/>
            </a:pPr>
            <a:r>
              <a:rPr lang="en-US" sz="1450" dirty="0">
                <a:solidFill>
                  <a:schemeClr val="bg1"/>
                </a:solidFill>
                <a:latin typeface="Arial" panose="020B0604020202020204" pitchFamily="34" charset="0"/>
                <a:cs typeface="Arial" panose="020B0604020202020204" pitchFamily="34" charset="0"/>
              </a:rPr>
              <a:t>Work with your pupils to agree on a set of ground rules. See Lesson #1. Display these somewhere visible.</a:t>
            </a:r>
          </a:p>
          <a:p>
            <a:pPr>
              <a:lnSpc>
                <a:spcPts val="1600"/>
              </a:lnSpc>
            </a:pPr>
            <a:endParaRPr lang="en-US" sz="1450" b="1" dirty="0">
              <a:solidFill>
                <a:schemeClr val="bg1"/>
              </a:solidFill>
              <a:latin typeface="Arial" panose="020B0604020202020204" pitchFamily="34" charset="0"/>
              <a:cs typeface="Arial" panose="020B0604020202020204" pitchFamily="34" charset="0"/>
            </a:endParaRPr>
          </a:p>
          <a:p>
            <a:pPr>
              <a:lnSpc>
                <a:spcPts val="1600"/>
              </a:lnSpc>
            </a:pPr>
            <a:r>
              <a:rPr lang="en-US" sz="1450" b="1" dirty="0">
                <a:solidFill>
                  <a:schemeClr val="bg1"/>
                </a:solidFill>
                <a:latin typeface="Arial" panose="020B0604020202020204" pitchFamily="34" charset="0"/>
                <a:cs typeface="Arial" panose="020B0604020202020204" pitchFamily="34" charset="0"/>
              </a:rPr>
              <a:t>Before delivering this activity or giving pupils access to it:</a:t>
            </a:r>
          </a:p>
          <a:p>
            <a:pPr marL="177750" indent="-177750">
              <a:lnSpc>
                <a:spcPts val="1600"/>
              </a:lnSpc>
              <a:buFont typeface="Arial" panose="020B0604020202020204" pitchFamily="34" charset="0"/>
              <a:buChar char="•"/>
            </a:pPr>
            <a:r>
              <a:rPr lang="en-US" sz="1450" dirty="0">
                <a:solidFill>
                  <a:schemeClr val="bg1"/>
                </a:solidFill>
                <a:latin typeface="Arial" panose="020B0604020202020204" pitchFamily="34" charset="0"/>
                <a:cs typeface="Arial" panose="020B0604020202020204" pitchFamily="34" charset="0"/>
              </a:rPr>
              <a:t>You could delete or hide this slide.</a:t>
            </a:r>
          </a:p>
          <a:p>
            <a:pPr marL="177750" indent="-177750">
              <a:lnSpc>
                <a:spcPts val="1600"/>
              </a:lnSpc>
              <a:buFont typeface="Arial" panose="020B0604020202020204" pitchFamily="34" charset="0"/>
              <a:buChar char="•"/>
            </a:pPr>
            <a:r>
              <a:rPr lang="en-US" sz="1450" dirty="0">
                <a:solidFill>
                  <a:schemeClr val="bg1"/>
                </a:solidFill>
                <a:latin typeface="Arial" panose="020B0604020202020204" pitchFamily="34" charset="0"/>
                <a:cs typeface="Arial" panose="020B0604020202020204" pitchFamily="34" charset="0"/>
              </a:rPr>
              <a:t>Put the </a:t>
            </a:r>
            <a:r>
              <a:rPr lang="en-US" sz="1450" dirty="0" err="1">
                <a:solidFill>
                  <a:schemeClr val="bg1"/>
                </a:solidFill>
                <a:latin typeface="Arial" panose="020B0604020202020204" pitchFamily="34" charset="0"/>
                <a:cs typeface="Arial" panose="020B0604020202020204" pitchFamily="34" charset="0"/>
              </a:rPr>
              <a:t>Powerpoint</a:t>
            </a:r>
            <a:r>
              <a:rPr lang="en-US" sz="1450" dirty="0">
                <a:solidFill>
                  <a:schemeClr val="bg1"/>
                </a:solidFill>
                <a:latin typeface="Arial" panose="020B0604020202020204" pitchFamily="34" charset="0"/>
                <a:cs typeface="Arial" panose="020B0604020202020204" pitchFamily="34" charset="0"/>
              </a:rPr>
              <a:t> in Slide Show mode (click the projector screen image in bottom right corner). As you or your pupils click through, the correct answers will be revealed on screen.</a:t>
            </a:r>
          </a:p>
          <a:p>
            <a:pPr marL="177750" indent="-177750">
              <a:lnSpc>
                <a:spcPts val="1600"/>
              </a:lnSpc>
              <a:buFont typeface="Arial" panose="020B0604020202020204" pitchFamily="34" charset="0"/>
              <a:buChar char="•"/>
            </a:pPr>
            <a:r>
              <a:rPr lang="en-US" sz="1450" dirty="0">
                <a:solidFill>
                  <a:schemeClr val="bg1"/>
                </a:solidFill>
                <a:latin typeface="Arial" panose="020B0604020202020204" pitchFamily="34" charset="0"/>
                <a:cs typeface="Arial" panose="020B0604020202020204" pitchFamily="34" charset="0"/>
              </a:rPr>
              <a:t>Remind pupils to make a note of how many they guess correctly.</a:t>
            </a:r>
          </a:p>
        </p:txBody>
      </p:sp>
      <p:pic>
        <p:nvPicPr>
          <p:cNvPr id="5" name="Picture 4">
            <a:extLst>
              <a:ext uri="{FF2B5EF4-FFF2-40B4-BE49-F238E27FC236}">
                <a16:creationId xmlns:a16="http://schemas.microsoft.com/office/drawing/2014/main" id="{DE89C00F-7894-1046-94CE-508D6B3DF7B2}"/>
              </a:ext>
            </a:extLst>
          </p:cNvPr>
          <p:cNvPicPr>
            <a:picLocks noChangeAspect="1"/>
          </p:cNvPicPr>
          <p:nvPr/>
        </p:nvPicPr>
        <p:blipFill>
          <a:blip r:embed="rId2"/>
          <a:srcRect/>
          <a:stretch/>
        </p:blipFill>
        <p:spPr>
          <a:xfrm>
            <a:off x="1927595" y="1616148"/>
            <a:ext cx="2223189" cy="3146093"/>
          </a:xfrm>
          <a:prstGeom prst="rect">
            <a:avLst/>
          </a:prstGeom>
          <a:ln>
            <a:noFill/>
          </a:ln>
          <a:effectLst>
            <a:outerShdw blurRad="190500" dist="88900" dir="2700000" sx="98000" sy="98000" algn="tl" rotWithShape="0">
              <a:srgbClr val="333333">
                <a:alpha val="65000"/>
              </a:srgbClr>
            </a:outerShdw>
          </a:effectLst>
        </p:spPr>
      </p:pic>
      <p:pic>
        <p:nvPicPr>
          <p:cNvPr id="7" name="Picture 6">
            <a:extLst>
              <a:ext uri="{FF2B5EF4-FFF2-40B4-BE49-F238E27FC236}">
                <a16:creationId xmlns:a16="http://schemas.microsoft.com/office/drawing/2014/main" id="{887E6AFA-CFAD-3241-A723-060896C0F13A}"/>
              </a:ext>
            </a:extLst>
          </p:cNvPr>
          <p:cNvPicPr>
            <a:picLocks noChangeAspect="1"/>
          </p:cNvPicPr>
          <p:nvPr/>
        </p:nvPicPr>
        <p:blipFill>
          <a:blip r:embed="rId3"/>
          <a:srcRect/>
          <a:stretch/>
        </p:blipFill>
        <p:spPr>
          <a:xfrm rot="156585">
            <a:off x="996879" y="697578"/>
            <a:ext cx="2223189" cy="3146093"/>
          </a:xfrm>
          <a:prstGeom prst="rect">
            <a:avLst/>
          </a:prstGeom>
          <a:ln>
            <a:noFill/>
          </a:ln>
          <a:effectLst>
            <a:outerShdw blurRad="190500" dist="88900" dir="2700000" sx="98000" sy="98000" algn="tl" rotWithShape="0">
              <a:srgbClr val="333333">
                <a:alpha val="65000"/>
              </a:srgbClr>
            </a:outerShdw>
          </a:effectLst>
        </p:spPr>
      </p:pic>
    </p:spTree>
    <p:extLst>
      <p:ext uri="{BB962C8B-B14F-4D97-AF65-F5344CB8AC3E}">
        <p14:creationId xmlns:p14="http://schemas.microsoft.com/office/powerpoint/2010/main" val="415784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F3A90325-A30A-D84D-BEB6-DFEF93DEF29D}"/>
              </a:ext>
            </a:extLst>
          </p:cNvPr>
          <p:cNvPicPr>
            <a:picLocks noChangeAspect="1"/>
          </p:cNvPicPr>
          <p:nvPr/>
        </p:nvPicPr>
        <p:blipFill>
          <a:blip r:embed="rId2"/>
          <a:srcRect/>
          <a:stretch/>
        </p:blipFill>
        <p:spPr>
          <a:xfrm>
            <a:off x="-4145302" y="-243016"/>
            <a:ext cx="9554377" cy="7228641"/>
          </a:xfrm>
          <a:prstGeom prst="rect">
            <a:avLst/>
          </a:prstGeom>
        </p:spPr>
      </p:pic>
      <p:grpSp>
        <p:nvGrpSpPr>
          <p:cNvPr id="35" name="Group 34">
            <a:extLst>
              <a:ext uri="{FF2B5EF4-FFF2-40B4-BE49-F238E27FC236}">
                <a16:creationId xmlns:a16="http://schemas.microsoft.com/office/drawing/2014/main" id="{47566832-4369-9B40-92A4-1B66EB5E77B3}"/>
              </a:ext>
            </a:extLst>
          </p:cNvPr>
          <p:cNvGrpSpPr/>
          <p:nvPr/>
        </p:nvGrpSpPr>
        <p:grpSpPr>
          <a:xfrm>
            <a:off x="5881853" y="1832126"/>
            <a:ext cx="6046911" cy="727380"/>
            <a:chOff x="5881853" y="776410"/>
            <a:chExt cx="6046911" cy="727380"/>
          </a:xfrm>
        </p:grpSpPr>
        <p:pic>
          <p:nvPicPr>
            <p:cNvPr id="31" name="Answer Icon A">
              <a:extLst>
                <a:ext uri="{FF2B5EF4-FFF2-40B4-BE49-F238E27FC236}">
                  <a16:creationId xmlns:a16="http://schemas.microsoft.com/office/drawing/2014/main" id="{FD9A878C-C52B-C743-B7F3-AD73F179518C}"/>
                </a:ext>
              </a:extLst>
            </p:cNvPr>
            <p:cNvPicPr>
              <a:picLocks noChangeAspect="1"/>
            </p:cNvPicPr>
            <p:nvPr/>
          </p:nvPicPr>
          <p:blipFill>
            <a:blip r:embed="rId3"/>
            <a:srcRect/>
            <a:stretch/>
          </p:blipFill>
          <p:spPr>
            <a:xfrm>
              <a:off x="5881853" y="793699"/>
              <a:ext cx="735451" cy="710091"/>
            </a:xfrm>
            <a:prstGeom prst="rect">
              <a:avLst/>
            </a:prstGeom>
          </p:spPr>
        </p:pic>
        <p:sp>
          <p:nvSpPr>
            <p:cNvPr id="32" name="A">
              <a:extLst>
                <a:ext uri="{FF2B5EF4-FFF2-40B4-BE49-F238E27FC236}">
                  <a16:creationId xmlns:a16="http://schemas.microsoft.com/office/drawing/2014/main" id="{5060FE55-382F-1441-A1FB-F5FCDFFF7F91}"/>
                </a:ext>
              </a:extLst>
            </p:cNvPr>
            <p:cNvSpPr txBox="1"/>
            <p:nvPr/>
          </p:nvSpPr>
          <p:spPr>
            <a:xfrm>
              <a:off x="5909387" y="853342"/>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NettoOT-Bold" panose="02000800000000000000" pitchFamily="50" charset="0"/>
                </a:rPr>
                <a:t>A</a:t>
              </a:r>
            </a:p>
          </p:txBody>
        </p:sp>
        <p:sp>
          <p:nvSpPr>
            <p:cNvPr id="3" name="Answer A">
              <a:extLst>
                <a:ext uri="{FF2B5EF4-FFF2-40B4-BE49-F238E27FC236}">
                  <a16:creationId xmlns:a16="http://schemas.microsoft.com/office/drawing/2014/main" id="{E139ABF4-630B-DD42-8775-C199BE9C7172}"/>
                </a:ext>
              </a:extLst>
            </p:cNvPr>
            <p:cNvSpPr txBox="1"/>
            <p:nvPr/>
          </p:nvSpPr>
          <p:spPr>
            <a:xfrm>
              <a:off x="6775328" y="776410"/>
              <a:ext cx="5153436" cy="664763"/>
            </a:xfrm>
            <a:prstGeom prst="rect">
              <a:avLst/>
            </a:prstGeom>
            <a:noFill/>
          </p:spPr>
          <p:txBody>
            <a:bodyPr wrap="square" lIns="0" tIns="0" rIns="0" bIns="0" rtlCol="0">
              <a:noAutofit/>
            </a:bodyPr>
            <a:lstStyle/>
            <a:p>
              <a:pPr>
                <a:lnSpc>
                  <a:spcPts val="2400"/>
                </a:lnSpc>
              </a:pPr>
              <a:r>
                <a:rPr lang="en-US" sz="2200" dirty="0">
                  <a:solidFill>
                    <a:srgbClr val="009FAD"/>
                  </a:solidFill>
                  <a:latin typeface="NettoOT-Bold" panose="02000800000000000000" pitchFamily="50" charset="0"/>
                </a:rPr>
                <a:t>Do nothing – it was an accident and his friends will get in trouble if he tells someone.</a:t>
              </a:r>
            </a:p>
          </p:txBody>
        </p:sp>
      </p:grpSp>
      <p:grpSp>
        <p:nvGrpSpPr>
          <p:cNvPr id="38" name="Group 37">
            <a:extLst>
              <a:ext uri="{FF2B5EF4-FFF2-40B4-BE49-F238E27FC236}">
                <a16:creationId xmlns:a16="http://schemas.microsoft.com/office/drawing/2014/main" id="{72F4BA2B-7313-CD42-BE6E-4D751FAF31A3}"/>
              </a:ext>
            </a:extLst>
          </p:cNvPr>
          <p:cNvGrpSpPr/>
          <p:nvPr/>
        </p:nvGrpSpPr>
        <p:grpSpPr>
          <a:xfrm>
            <a:off x="5881050" y="4672966"/>
            <a:ext cx="5926637" cy="1202057"/>
            <a:chOff x="5881050" y="3777447"/>
            <a:chExt cx="5926637" cy="1202057"/>
          </a:xfrm>
        </p:grpSpPr>
        <p:pic>
          <p:nvPicPr>
            <p:cNvPr id="33" name="Answer Icon D">
              <a:extLst>
                <a:ext uri="{FF2B5EF4-FFF2-40B4-BE49-F238E27FC236}">
                  <a16:creationId xmlns:a16="http://schemas.microsoft.com/office/drawing/2014/main" id="{FD0C722B-6A18-3A41-9841-091A5B305101}"/>
                </a:ext>
              </a:extLst>
            </p:cNvPr>
            <p:cNvPicPr>
              <a:picLocks noChangeAspect="1"/>
            </p:cNvPicPr>
            <p:nvPr/>
          </p:nvPicPr>
          <p:blipFill>
            <a:blip r:embed="rId4"/>
            <a:srcRect/>
            <a:stretch/>
          </p:blipFill>
          <p:spPr>
            <a:xfrm flipH="1">
              <a:off x="5881050" y="3807507"/>
              <a:ext cx="737056" cy="710091"/>
            </a:xfrm>
            <a:prstGeom prst="rect">
              <a:avLst/>
            </a:prstGeom>
          </p:spPr>
        </p:pic>
        <p:sp>
          <p:nvSpPr>
            <p:cNvPr id="34" name="D">
              <a:extLst>
                <a:ext uri="{FF2B5EF4-FFF2-40B4-BE49-F238E27FC236}">
                  <a16:creationId xmlns:a16="http://schemas.microsoft.com/office/drawing/2014/main" id="{456DCA69-41B8-E042-B75A-0E3D6F7D3430}"/>
                </a:ext>
              </a:extLst>
            </p:cNvPr>
            <p:cNvSpPr txBox="1"/>
            <p:nvPr/>
          </p:nvSpPr>
          <p:spPr>
            <a:xfrm>
              <a:off x="5909387" y="3867150"/>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NettoOT-Bold" panose="02000800000000000000" pitchFamily="50" charset="0"/>
                </a:rPr>
                <a:t>D</a:t>
              </a:r>
            </a:p>
          </p:txBody>
        </p:sp>
        <p:sp>
          <p:nvSpPr>
            <p:cNvPr id="7" name="Answer D">
              <a:extLst>
                <a:ext uri="{FF2B5EF4-FFF2-40B4-BE49-F238E27FC236}">
                  <a16:creationId xmlns:a16="http://schemas.microsoft.com/office/drawing/2014/main" id="{289447EB-5736-0F46-B179-D24CCE029CDA}"/>
                </a:ext>
              </a:extLst>
            </p:cNvPr>
            <p:cNvSpPr txBox="1"/>
            <p:nvPr/>
          </p:nvSpPr>
          <p:spPr>
            <a:xfrm>
              <a:off x="6775328" y="3777447"/>
              <a:ext cx="5032359" cy="1202057"/>
            </a:xfrm>
            <a:prstGeom prst="rect">
              <a:avLst/>
            </a:prstGeom>
            <a:noFill/>
          </p:spPr>
          <p:txBody>
            <a:bodyPr wrap="square" lIns="0" tIns="0" rIns="0" bIns="0" rtlCol="0">
              <a:noAutofit/>
            </a:bodyPr>
            <a:lstStyle/>
            <a:p>
              <a:pPr>
                <a:lnSpc>
                  <a:spcPts val="2400"/>
                </a:lnSpc>
              </a:pPr>
              <a:r>
                <a:rPr lang="en-US" sz="2200" dirty="0">
                  <a:solidFill>
                    <a:srgbClr val="009FAD"/>
                  </a:solidFill>
                  <a:latin typeface="NettoOT-Bold" panose="02000800000000000000" pitchFamily="50" charset="0"/>
                </a:rPr>
                <a:t>Go live again and laugh it off so people can see that he’s not affected.</a:t>
              </a:r>
            </a:p>
          </p:txBody>
        </p:sp>
      </p:grpSp>
      <p:grpSp>
        <p:nvGrpSpPr>
          <p:cNvPr id="36" name="Group 35">
            <a:extLst>
              <a:ext uri="{FF2B5EF4-FFF2-40B4-BE49-F238E27FC236}">
                <a16:creationId xmlns:a16="http://schemas.microsoft.com/office/drawing/2014/main" id="{6C481014-A8CD-7840-BAE6-7A6651EE9E35}"/>
              </a:ext>
            </a:extLst>
          </p:cNvPr>
          <p:cNvGrpSpPr/>
          <p:nvPr/>
        </p:nvGrpSpPr>
        <p:grpSpPr>
          <a:xfrm>
            <a:off x="5881853" y="2782810"/>
            <a:ext cx="5756868" cy="721408"/>
            <a:chOff x="5881853" y="1727094"/>
            <a:chExt cx="5756868" cy="721408"/>
          </a:xfrm>
        </p:grpSpPr>
        <p:pic>
          <p:nvPicPr>
            <p:cNvPr id="5" name="Answer Icon B">
              <a:extLst>
                <a:ext uri="{FF2B5EF4-FFF2-40B4-BE49-F238E27FC236}">
                  <a16:creationId xmlns:a16="http://schemas.microsoft.com/office/drawing/2014/main" id="{E545CD7C-F00D-B247-806C-0FDDF2C4891E}"/>
                </a:ext>
              </a:extLst>
            </p:cNvPr>
            <p:cNvPicPr>
              <a:picLocks noChangeAspect="1"/>
            </p:cNvPicPr>
            <p:nvPr/>
          </p:nvPicPr>
          <p:blipFill>
            <a:blip r:embed="rId3"/>
            <a:srcRect/>
            <a:stretch/>
          </p:blipFill>
          <p:spPr>
            <a:xfrm>
              <a:off x="5881853" y="1727094"/>
              <a:ext cx="735451" cy="710091"/>
            </a:xfrm>
            <a:prstGeom prst="rect">
              <a:avLst/>
            </a:prstGeom>
          </p:spPr>
        </p:pic>
        <p:sp>
          <p:nvSpPr>
            <p:cNvPr id="28" name="B">
              <a:extLst>
                <a:ext uri="{FF2B5EF4-FFF2-40B4-BE49-F238E27FC236}">
                  <a16:creationId xmlns:a16="http://schemas.microsoft.com/office/drawing/2014/main" id="{59ABF2D4-95C8-764A-A848-19F4F5023FF1}"/>
                </a:ext>
              </a:extLst>
            </p:cNvPr>
            <p:cNvSpPr txBox="1"/>
            <p:nvPr/>
          </p:nvSpPr>
          <p:spPr>
            <a:xfrm>
              <a:off x="5909387" y="1786737"/>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NettoOT-Bold" panose="02000800000000000000" pitchFamily="50" charset="0"/>
                </a:rPr>
                <a:t>B</a:t>
              </a:r>
            </a:p>
          </p:txBody>
        </p:sp>
        <p:sp>
          <p:nvSpPr>
            <p:cNvPr id="8" name="Answer B">
              <a:extLst>
                <a:ext uri="{FF2B5EF4-FFF2-40B4-BE49-F238E27FC236}">
                  <a16:creationId xmlns:a16="http://schemas.microsoft.com/office/drawing/2014/main" id="{B347FE49-291F-2C40-9A4D-F90D60C5B975}"/>
                </a:ext>
              </a:extLst>
            </p:cNvPr>
            <p:cNvSpPr txBox="1"/>
            <p:nvPr/>
          </p:nvSpPr>
          <p:spPr>
            <a:xfrm>
              <a:off x="6775328" y="1794000"/>
              <a:ext cx="4863393" cy="654502"/>
            </a:xfrm>
            <a:prstGeom prst="rect">
              <a:avLst/>
            </a:prstGeom>
            <a:noFill/>
          </p:spPr>
          <p:txBody>
            <a:bodyPr wrap="square" lIns="0" tIns="0" rIns="0" bIns="0" rtlCol="0">
              <a:noAutofit/>
            </a:bodyPr>
            <a:lstStyle/>
            <a:p>
              <a:pPr>
                <a:lnSpc>
                  <a:spcPts val="2400"/>
                </a:lnSpc>
              </a:pPr>
              <a:r>
                <a:rPr lang="en-US" sz="2200" dirty="0">
                  <a:solidFill>
                    <a:srgbClr val="009FAD"/>
                  </a:solidFill>
                  <a:latin typeface="NettoOT-Bold" panose="02000800000000000000" pitchFamily="50" charset="0"/>
                </a:rPr>
                <a:t>Get revenge on his mates by pranking them back.</a:t>
              </a:r>
            </a:p>
          </p:txBody>
        </p:sp>
      </p:grpSp>
      <p:graphicFrame>
        <p:nvGraphicFramePr>
          <p:cNvPr id="24" name="Footer Note">
            <a:extLst>
              <a:ext uri="{FF2B5EF4-FFF2-40B4-BE49-F238E27FC236}">
                <a16:creationId xmlns:a16="http://schemas.microsoft.com/office/drawing/2014/main" id="{3196D87C-2854-B942-AA5E-7F4BD4CD66EF}"/>
              </a:ext>
            </a:extLst>
          </p:cNvPr>
          <p:cNvGraphicFramePr>
            <a:graphicFrameLocks noChangeAspect="1"/>
          </p:cNvGraphicFramePr>
          <p:nvPr>
            <p:extLst>
              <p:ext uri="{D42A27DB-BD31-4B8C-83A1-F6EECF244321}">
                <p14:modId xmlns:p14="http://schemas.microsoft.com/office/powerpoint/2010/main" val="3991245469"/>
              </p:ext>
            </p:extLst>
          </p:nvPr>
        </p:nvGraphicFramePr>
        <p:xfrm>
          <a:off x="5864225" y="6157941"/>
          <a:ext cx="5943600" cy="1333500"/>
        </p:xfrm>
        <a:graphic>
          <a:graphicData uri="http://schemas.openxmlformats.org/presentationml/2006/ole">
            <mc:AlternateContent xmlns:mc="http://schemas.openxmlformats.org/markup-compatibility/2006">
              <mc:Choice xmlns:v="urn:schemas-microsoft-com:vml" Requires="v">
                <p:oleObj name="Document" r:id="rId5" imgW="5943600" imgH="1333500" progId="Word.Document.12">
                  <p:embed/>
                </p:oleObj>
              </mc:Choice>
              <mc:Fallback>
                <p:oleObj name="Document" r:id="rId5" imgW="5943600" imgH="1333500" progId="Word.Document.12">
                  <p:embed/>
                  <p:pic>
                    <p:nvPicPr>
                      <p:cNvPr id="24" name="Footer Note">
                        <a:extLst>
                          <a:ext uri="{FF2B5EF4-FFF2-40B4-BE49-F238E27FC236}">
                            <a16:creationId xmlns:a16="http://schemas.microsoft.com/office/drawing/2014/main" id="{3196D87C-2854-B942-AA5E-7F4BD4CD66EF}"/>
                          </a:ext>
                        </a:extLst>
                      </p:cNvPr>
                      <p:cNvPicPr/>
                      <p:nvPr/>
                    </p:nvPicPr>
                    <p:blipFill>
                      <a:blip r:embed="rId6"/>
                      <a:stretch>
                        <a:fillRect/>
                      </a:stretch>
                    </p:blipFill>
                    <p:spPr>
                      <a:xfrm>
                        <a:off x="5864225" y="6157941"/>
                        <a:ext cx="5943600" cy="1333500"/>
                      </a:xfrm>
                      <a:prstGeom prst="rect">
                        <a:avLst/>
                      </a:prstGeom>
                    </p:spPr>
                  </p:pic>
                </p:oleObj>
              </mc:Fallback>
            </mc:AlternateContent>
          </a:graphicData>
        </a:graphic>
      </p:graphicFrame>
      <p:sp>
        <p:nvSpPr>
          <p:cNvPr id="2" name="Question">
            <a:extLst>
              <a:ext uri="{FF2B5EF4-FFF2-40B4-BE49-F238E27FC236}">
                <a16:creationId xmlns:a16="http://schemas.microsoft.com/office/drawing/2014/main" id="{3016EBD5-2C50-E94B-A589-B3366DBD4E36}"/>
              </a:ext>
            </a:extLst>
          </p:cNvPr>
          <p:cNvSpPr txBox="1"/>
          <p:nvPr/>
        </p:nvSpPr>
        <p:spPr>
          <a:xfrm>
            <a:off x="1257176" y="2639393"/>
            <a:ext cx="3813587" cy="3160148"/>
          </a:xfrm>
          <a:prstGeom prst="rect">
            <a:avLst/>
          </a:prstGeom>
          <a:noFill/>
        </p:spPr>
        <p:txBody>
          <a:bodyPr wrap="square" lIns="0" tIns="0" rIns="0" bIns="0" rtlCol="0">
            <a:noAutofit/>
          </a:bodyPr>
          <a:lstStyle/>
          <a:p>
            <a:pPr>
              <a:lnSpc>
                <a:spcPts val="2300"/>
              </a:lnSpc>
            </a:pPr>
            <a:r>
              <a:rPr lang="en-US" sz="2200" b="1" dirty="0">
                <a:solidFill>
                  <a:schemeClr val="bg1"/>
                </a:solidFill>
                <a:latin typeface="NettoOT-Bold" panose="02000800000000000000" pitchFamily="50" charset="0"/>
              </a:rPr>
              <a:t>7.</a:t>
            </a:r>
          </a:p>
          <a:p>
            <a:pPr>
              <a:lnSpc>
                <a:spcPts val="2400"/>
              </a:lnSpc>
            </a:pPr>
            <a:r>
              <a:rPr lang="en-US" sz="2200" dirty="0">
                <a:solidFill>
                  <a:schemeClr val="bg1"/>
                </a:solidFill>
                <a:latin typeface="NettoOT-Bold" panose="02000800000000000000" pitchFamily="50" charset="0"/>
              </a:rPr>
              <a:t>Jaden is pranked by his friends during a live video. They try to pull his trousers down but his underwear starts to come down too. As soon as they </a:t>
            </a:r>
            <a:r>
              <a:rPr lang="en-US" sz="2200" dirty="0" err="1">
                <a:solidFill>
                  <a:schemeClr val="bg1"/>
                </a:solidFill>
                <a:latin typeface="NettoOT-Bold" panose="02000800000000000000" pitchFamily="50" charset="0"/>
              </a:rPr>
              <a:t>realise</a:t>
            </a:r>
            <a:r>
              <a:rPr lang="en-US" sz="2200" dirty="0">
                <a:solidFill>
                  <a:schemeClr val="bg1"/>
                </a:solidFill>
                <a:latin typeface="NettoOT-Bold" panose="02000800000000000000" pitchFamily="50" charset="0"/>
              </a:rPr>
              <a:t> what has happened they help cover Jaden up, but some people watching still saw and now he’s getting teased online about what happened. </a:t>
            </a:r>
          </a:p>
        </p:txBody>
      </p:sp>
      <p:grpSp>
        <p:nvGrpSpPr>
          <p:cNvPr id="37" name="Group 36">
            <a:extLst>
              <a:ext uri="{FF2B5EF4-FFF2-40B4-BE49-F238E27FC236}">
                <a16:creationId xmlns:a16="http://schemas.microsoft.com/office/drawing/2014/main" id="{003FB6AC-219F-6246-B020-2D630736C7CE}"/>
              </a:ext>
            </a:extLst>
          </p:cNvPr>
          <p:cNvGrpSpPr/>
          <p:nvPr/>
        </p:nvGrpSpPr>
        <p:grpSpPr>
          <a:xfrm>
            <a:off x="5881050" y="3694253"/>
            <a:ext cx="5757671" cy="785828"/>
            <a:chOff x="5881050" y="2855510"/>
            <a:chExt cx="5757671" cy="785828"/>
          </a:xfrm>
        </p:grpSpPr>
        <p:pic>
          <p:nvPicPr>
            <p:cNvPr id="29" name="Answer Icon C">
              <a:extLst>
                <a:ext uri="{FF2B5EF4-FFF2-40B4-BE49-F238E27FC236}">
                  <a16:creationId xmlns:a16="http://schemas.microsoft.com/office/drawing/2014/main" id="{834FC38A-5413-EB4D-BE37-663A236C47F2}"/>
                </a:ext>
              </a:extLst>
            </p:cNvPr>
            <p:cNvPicPr>
              <a:picLocks noChangeAspect="1"/>
            </p:cNvPicPr>
            <p:nvPr/>
          </p:nvPicPr>
          <p:blipFill rotWithShape="1">
            <a:blip r:embed="rId3"/>
            <a:srcRect/>
            <a:stretch/>
          </p:blipFill>
          <p:spPr>
            <a:xfrm>
              <a:off x="5881050" y="2855510"/>
              <a:ext cx="737057" cy="711641"/>
            </a:xfrm>
            <a:prstGeom prst="rect">
              <a:avLst/>
            </a:prstGeom>
          </p:spPr>
        </p:pic>
        <p:sp>
          <p:nvSpPr>
            <p:cNvPr id="30" name="C">
              <a:extLst>
                <a:ext uri="{FF2B5EF4-FFF2-40B4-BE49-F238E27FC236}">
                  <a16:creationId xmlns:a16="http://schemas.microsoft.com/office/drawing/2014/main" id="{540FC45C-A4EB-7344-B55A-0C75485CDB4C}"/>
                </a:ext>
              </a:extLst>
            </p:cNvPr>
            <p:cNvSpPr txBox="1"/>
            <p:nvPr/>
          </p:nvSpPr>
          <p:spPr>
            <a:xfrm>
              <a:off x="5909387" y="2915928"/>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NettoOT-Bold" panose="02000800000000000000" pitchFamily="50" charset="0"/>
                </a:rPr>
                <a:t>C</a:t>
              </a:r>
            </a:p>
          </p:txBody>
        </p:sp>
        <p:sp>
          <p:nvSpPr>
            <p:cNvPr id="9" name="Answer C">
              <a:extLst>
                <a:ext uri="{FF2B5EF4-FFF2-40B4-BE49-F238E27FC236}">
                  <a16:creationId xmlns:a16="http://schemas.microsoft.com/office/drawing/2014/main" id="{186A3DDF-549F-A84D-9FEB-62F48919C760}"/>
                </a:ext>
              </a:extLst>
            </p:cNvPr>
            <p:cNvSpPr txBox="1"/>
            <p:nvPr/>
          </p:nvSpPr>
          <p:spPr>
            <a:xfrm>
              <a:off x="6775328" y="2887122"/>
              <a:ext cx="4863393" cy="754216"/>
            </a:xfrm>
            <a:prstGeom prst="rect">
              <a:avLst/>
            </a:prstGeom>
            <a:noFill/>
          </p:spPr>
          <p:txBody>
            <a:bodyPr wrap="square" lIns="0" tIns="0" rIns="0" bIns="0" rtlCol="0">
              <a:noAutofit/>
            </a:bodyPr>
            <a:lstStyle/>
            <a:p>
              <a:pPr>
                <a:lnSpc>
                  <a:spcPts val="2400"/>
                </a:lnSpc>
              </a:pPr>
              <a:r>
                <a:rPr lang="en-US" sz="2200" dirty="0">
                  <a:solidFill>
                    <a:srgbClr val="009FAD"/>
                  </a:solidFill>
                  <a:latin typeface="NettoOT-Bold" panose="02000800000000000000" pitchFamily="50" charset="0"/>
                </a:rPr>
                <a:t>Tell an adult what has happened and show them the messages.</a:t>
              </a:r>
            </a:p>
          </p:txBody>
        </p:sp>
      </p:grpSp>
      <p:sp>
        <p:nvSpPr>
          <p:cNvPr id="27" name="Qustion Title">
            <a:extLst>
              <a:ext uri="{FF2B5EF4-FFF2-40B4-BE49-F238E27FC236}">
                <a16:creationId xmlns:a16="http://schemas.microsoft.com/office/drawing/2014/main" id="{B1851D34-EF2C-DF45-AC8B-D1EB327AD678}"/>
              </a:ext>
            </a:extLst>
          </p:cNvPr>
          <p:cNvSpPr txBox="1"/>
          <p:nvPr/>
        </p:nvSpPr>
        <p:spPr>
          <a:xfrm>
            <a:off x="5864087" y="1218595"/>
            <a:ext cx="5060587" cy="575075"/>
          </a:xfrm>
          <a:prstGeom prst="rect">
            <a:avLst/>
          </a:prstGeom>
          <a:noFill/>
        </p:spPr>
        <p:txBody>
          <a:bodyPr wrap="square" lIns="0" tIns="0" rIns="0" bIns="0" rtlCol="0">
            <a:noAutofit/>
          </a:bodyPr>
          <a:lstStyle/>
          <a:p>
            <a:pPr>
              <a:lnSpc>
                <a:spcPts val="4200"/>
              </a:lnSpc>
              <a:spcAft>
                <a:spcPts val="1200"/>
              </a:spcAft>
            </a:pPr>
            <a:r>
              <a:rPr lang="en-US" sz="2600" b="1" dirty="0">
                <a:solidFill>
                  <a:srgbClr val="009FAD"/>
                </a:solidFill>
                <a:latin typeface="NettoOT-Bold" panose="02000800000000000000" pitchFamily="50" charset="0"/>
              </a:rPr>
              <a:t>What should Jaden do?</a:t>
            </a:r>
          </a:p>
        </p:txBody>
      </p:sp>
      <p:sp>
        <p:nvSpPr>
          <p:cNvPr id="10" name="TextBox 9">
            <a:extLst>
              <a:ext uri="{FF2B5EF4-FFF2-40B4-BE49-F238E27FC236}">
                <a16:creationId xmlns:a16="http://schemas.microsoft.com/office/drawing/2014/main" id="{7BFD2AF2-81DA-F34B-9C65-2B847181054E}"/>
              </a:ext>
            </a:extLst>
          </p:cNvPr>
          <p:cNvSpPr txBox="1"/>
          <p:nvPr/>
        </p:nvSpPr>
        <p:spPr>
          <a:xfrm>
            <a:off x="7117048" y="-2411404"/>
            <a:ext cx="5827645" cy="1202057"/>
          </a:xfrm>
          <a:prstGeom prst="rect">
            <a:avLst/>
          </a:prstGeom>
          <a:noFill/>
        </p:spPr>
        <p:txBody>
          <a:bodyPr wrap="square" lIns="0" tIns="0" rIns="0" bIns="0" rtlCol="0">
            <a:noAutofit/>
          </a:bodyPr>
          <a:lstStyle/>
          <a:p>
            <a:pPr>
              <a:lnSpc>
                <a:spcPts val="2100"/>
              </a:lnSpc>
            </a:pPr>
            <a:r>
              <a:rPr lang="en-US" sz="1900" dirty="0">
                <a:solidFill>
                  <a:srgbClr val="E41B7C"/>
                </a:solidFill>
                <a:latin typeface="NettoOT-Bold" panose="02000800000000000000" pitchFamily="50" charset="0"/>
              </a:rPr>
              <a:t>Online challenges can be fun but think carefully about whether they are putting anyone at risk or making others feel uncomfortable. Not everyone finds the same things funny and if there’s any chance you’re going to upset someone, it’s best not to join in.</a:t>
            </a:r>
          </a:p>
        </p:txBody>
      </p:sp>
    </p:spTree>
    <p:extLst>
      <p:ext uri="{BB962C8B-B14F-4D97-AF65-F5344CB8AC3E}">
        <p14:creationId xmlns:p14="http://schemas.microsoft.com/office/powerpoint/2010/main" val="294524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par>
                          <p:cTn id="11" fill="hold">
                            <p:stCondLst>
                              <p:cond delay="2000"/>
                            </p:stCondLst>
                            <p:childTnLst>
                              <p:par>
                                <p:cTn id="12" presetID="10" presetClass="entr" presetSubtype="0" fill="hold" grpId="0" nodeType="afterEffect">
                                  <p:stCondLst>
                                    <p:cond delay="100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500"/>
                            </p:stCondLst>
                            <p:childTnLst>
                              <p:par>
                                <p:cTn id="21" presetID="10" presetClass="entr" presetSubtype="0" fill="hold" nodeType="afterEffect">
                                  <p:stCondLst>
                                    <p:cond delay="50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1500"/>
                            </p:stCondLst>
                            <p:childTnLst>
                              <p:par>
                                <p:cTn id="25" presetID="10" presetClass="entr" presetSubtype="0" fill="hold" nodeType="afterEffect">
                                  <p:stCondLst>
                                    <p:cond delay="50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par>
                          <p:cTn id="28" fill="hold">
                            <p:stCondLst>
                              <p:cond delay="2500"/>
                            </p:stCondLst>
                            <p:childTnLst>
                              <p:par>
                                <p:cTn id="29" presetID="10" presetClass="entr" presetSubtype="0" fill="hold" nodeType="afterEffect">
                                  <p:stCondLst>
                                    <p:cond delay="50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5"/>
                                        </p:tgtEl>
                                      </p:cBhvr>
                                    </p:animEffect>
                                    <p:set>
                                      <p:cBhvr>
                                        <p:cTn id="36" dur="1" fill="hold">
                                          <p:stCondLst>
                                            <p:cond delay="499"/>
                                          </p:stCondLst>
                                        </p:cTn>
                                        <p:tgtEl>
                                          <p:spTgt spid="35"/>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36"/>
                                        </p:tgtEl>
                                      </p:cBhvr>
                                    </p:animEffect>
                                    <p:set>
                                      <p:cBhvr>
                                        <p:cTn id="39" dur="1" fill="hold">
                                          <p:stCondLst>
                                            <p:cond delay="499"/>
                                          </p:stCondLst>
                                        </p:cTn>
                                        <p:tgtEl>
                                          <p:spTgt spid="36"/>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38"/>
                                        </p:tgtEl>
                                      </p:cBhvr>
                                    </p:animEffect>
                                    <p:set>
                                      <p:cBhvr>
                                        <p:cTn id="42" dur="1" fill="hold">
                                          <p:stCondLst>
                                            <p:cond delay="499"/>
                                          </p:stCondLst>
                                        </p:cTn>
                                        <p:tgtEl>
                                          <p:spTgt spid="38"/>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0" presetClass="path" presetSubtype="0" accel="50000" decel="50000" fill="hold" grpId="1" nodeType="withEffect">
                                  <p:stCondLst>
                                    <p:cond delay="0"/>
                                  </p:stCondLst>
                                  <p:childTnLst>
                                    <p:animMotion origin="layout" path="M -1.66667E-6 4.07407E-6 L -1.66667E-6 0.28055 " pathEditMode="relative" rAng="0" ptsTypes="AA">
                                      <p:cBhvr>
                                        <p:cTn id="47" dur="1000" fill="hold"/>
                                        <p:tgtEl>
                                          <p:spTgt spid="27"/>
                                        </p:tgtEl>
                                        <p:attrNameLst>
                                          <p:attrName>ppt_x</p:attrName>
                                          <p:attrName>ppt_y</p:attrName>
                                        </p:attrNameLst>
                                      </p:cBhvr>
                                      <p:rCtr x="0" y="14028"/>
                                    </p:animMotion>
                                  </p:childTnLst>
                                </p:cTn>
                              </p:par>
                              <p:par>
                                <p:cTn id="48" presetID="0" presetClass="path" presetSubtype="0" accel="50000" decel="50000" fill="hold" nodeType="withEffect">
                                  <p:stCondLst>
                                    <p:cond delay="0"/>
                                  </p:stCondLst>
                                  <p:childTnLst>
                                    <p:animMotion origin="layout" path="M 0.00091 -0.13935 L 0.00091 -0.24375 " pathEditMode="relative" rAng="0" ptsTypes="AA">
                                      <p:cBhvr>
                                        <p:cTn id="49" dur="1000" fill="hold"/>
                                        <p:tgtEl>
                                          <p:spTgt spid="24"/>
                                        </p:tgtEl>
                                        <p:attrNameLst>
                                          <p:attrName>ppt_x</p:attrName>
                                          <p:attrName>ppt_y</p:attrName>
                                        </p:attrNameLst>
                                      </p:cBhvr>
                                      <p:rCtr x="0" y="-5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F3A90325-A30A-D84D-BEB6-DFEF93DEF29D}"/>
              </a:ext>
            </a:extLst>
          </p:cNvPr>
          <p:cNvPicPr>
            <a:picLocks noChangeAspect="1"/>
          </p:cNvPicPr>
          <p:nvPr/>
        </p:nvPicPr>
        <p:blipFill>
          <a:blip r:embed="rId2"/>
          <a:srcRect/>
          <a:stretch/>
        </p:blipFill>
        <p:spPr>
          <a:xfrm>
            <a:off x="-4137704" y="-232116"/>
            <a:ext cx="9554377" cy="7228641"/>
          </a:xfrm>
          <a:prstGeom prst="rect">
            <a:avLst/>
          </a:prstGeom>
        </p:spPr>
      </p:pic>
      <p:grpSp>
        <p:nvGrpSpPr>
          <p:cNvPr id="35" name="Group 34">
            <a:extLst>
              <a:ext uri="{FF2B5EF4-FFF2-40B4-BE49-F238E27FC236}">
                <a16:creationId xmlns:a16="http://schemas.microsoft.com/office/drawing/2014/main" id="{47566832-4369-9B40-92A4-1B66EB5E77B3}"/>
              </a:ext>
            </a:extLst>
          </p:cNvPr>
          <p:cNvGrpSpPr/>
          <p:nvPr/>
        </p:nvGrpSpPr>
        <p:grpSpPr>
          <a:xfrm>
            <a:off x="5881050" y="1459660"/>
            <a:ext cx="5757671" cy="727380"/>
            <a:chOff x="5881050" y="776410"/>
            <a:chExt cx="5757671" cy="727380"/>
          </a:xfrm>
        </p:grpSpPr>
        <p:pic>
          <p:nvPicPr>
            <p:cNvPr id="31" name="Answer Icon A">
              <a:extLst>
                <a:ext uri="{FF2B5EF4-FFF2-40B4-BE49-F238E27FC236}">
                  <a16:creationId xmlns:a16="http://schemas.microsoft.com/office/drawing/2014/main" id="{FD9A878C-C52B-C743-B7F3-AD73F179518C}"/>
                </a:ext>
              </a:extLst>
            </p:cNvPr>
            <p:cNvPicPr>
              <a:picLocks noChangeAspect="1"/>
            </p:cNvPicPr>
            <p:nvPr/>
          </p:nvPicPr>
          <p:blipFill>
            <a:blip r:embed="rId3" r:link="rId4"/>
            <a:srcRect/>
            <a:stretch>
              <a:fillRect/>
            </a:stretch>
          </p:blipFill>
          <p:spPr>
            <a:xfrm flipH="1">
              <a:off x="5881050" y="793699"/>
              <a:ext cx="737057" cy="710091"/>
            </a:xfrm>
            <a:prstGeom prst="rect">
              <a:avLst/>
            </a:prstGeom>
          </p:spPr>
        </p:pic>
        <p:sp>
          <p:nvSpPr>
            <p:cNvPr id="32" name="A">
              <a:extLst>
                <a:ext uri="{FF2B5EF4-FFF2-40B4-BE49-F238E27FC236}">
                  <a16:creationId xmlns:a16="http://schemas.microsoft.com/office/drawing/2014/main" id="{5060FE55-382F-1441-A1FB-F5FCDFFF7F91}"/>
                </a:ext>
              </a:extLst>
            </p:cNvPr>
            <p:cNvSpPr txBox="1"/>
            <p:nvPr/>
          </p:nvSpPr>
          <p:spPr>
            <a:xfrm>
              <a:off x="5909387" y="853342"/>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NettoOT-Bold" panose="02000800000000000000" pitchFamily="50" charset="0"/>
                </a:rPr>
                <a:t>A</a:t>
              </a:r>
            </a:p>
          </p:txBody>
        </p:sp>
        <p:sp>
          <p:nvSpPr>
            <p:cNvPr id="3" name="Answer A">
              <a:extLst>
                <a:ext uri="{FF2B5EF4-FFF2-40B4-BE49-F238E27FC236}">
                  <a16:creationId xmlns:a16="http://schemas.microsoft.com/office/drawing/2014/main" id="{E139ABF4-630B-DD42-8775-C199BE9C7172}"/>
                </a:ext>
              </a:extLst>
            </p:cNvPr>
            <p:cNvSpPr txBox="1"/>
            <p:nvPr/>
          </p:nvSpPr>
          <p:spPr>
            <a:xfrm>
              <a:off x="6775328" y="776410"/>
              <a:ext cx="4863393" cy="664763"/>
            </a:xfrm>
            <a:prstGeom prst="rect">
              <a:avLst/>
            </a:prstGeom>
            <a:noFill/>
          </p:spPr>
          <p:txBody>
            <a:bodyPr wrap="square" lIns="0" tIns="0" rIns="0" bIns="0" rtlCol="0">
              <a:noAutofit/>
            </a:bodyPr>
            <a:lstStyle/>
            <a:p>
              <a:pPr>
                <a:lnSpc>
                  <a:spcPts val="2400"/>
                </a:lnSpc>
              </a:pPr>
              <a:r>
                <a:rPr lang="en-US" sz="2200" dirty="0">
                  <a:solidFill>
                    <a:srgbClr val="009FAD"/>
                  </a:solidFill>
                  <a:latin typeface="NettoOT-Bold" panose="02000800000000000000" pitchFamily="50" charset="0"/>
                </a:rPr>
                <a:t>“Send him a photo – he’ll stop bothering you once he’s got what he wants.”</a:t>
              </a:r>
            </a:p>
          </p:txBody>
        </p:sp>
      </p:grpSp>
      <p:grpSp>
        <p:nvGrpSpPr>
          <p:cNvPr id="38" name="Group 37">
            <a:extLst>
              <a:ext uri="{FF2B5EF4-FFF2-40B4-BE49-F238E27FC236}">
                <a16:creationId xmlns:a16="http://schemas.microsoft.com/office/drawing/2014/main" id="{72F4BA2B-7313-CD42-BE6E-4D751FAF31A3}"/>
              </a:ext>
            </a:extLst>
          </p:cNvPr>
          <p:cNvGrpSpPr/>
          <p:nvPr/>
        </p:nvGrpSpPr>
        <p:grpSpPr>
          <a:xfrm>
            <a:off x="5881050" y="4275559"/>
            <a:ext cx="5926637" cy="1202057"/>
            <a:chOff x="5881050" y="3777447"/>
            <a:chExt cx="5926637" cy="1202057"/>
          </a:xfrm>
        </p:grpSpPr>
        <p:pic>
          <p:nvPicPr>
            <p:cNvPr id="33" name="Answer Icon D">
              <a:extLst>
                <a:ext uri="{FF2B5EF4-FFF2-40B4-BE49-F238E27FC236}">
                  <a16:creationId xmlns:a16="http://schemas.microsoft.com/office/drawing/2014/main" id="{FD0C722B-6A18-3A41-9841-091A5B305101}"/>
                </a:ext>
              </a:extLst>
            </p:cNvPr>
            <p:cNvPicPr>
              <a:picLocks noChangeAspect="1"/>
            </p:cNvPicPr>
            <p:nvPr/>
          </p:nvPicPr>
          <p:blipFill rotWithShape="1">
            <a:blip r:embed="rId5"/>
            <a:srcRect/>
            <a:stretch/>
          </p:blipFill>
          <p:spPr>
            <a:xfrm>
              <a:off x="5881050" y="3806732"/>
              <a:ext cx="737057" cy="711641"/>
            </a:xfrm>
            <a:prstGeom prst="rect">
              <a:avLst/>
            </a:prstGeom>
          </p:spPr>
        </p:pic>
        <p:sp>
          <p:nvSpPr>
            <p:cNvPr id="34" name="D">
              <a:extLst>
                <a:ext uri="{FF2B5EF4-FFF2-40B4-BE49-F238E27FC236}">
                  <a16:creationId xmlns:a16="http://schemas.microsoft.com/office/drawing/2014/main" id="{456DCA69-41B8-E042-B75A-0E3D6F7D3430}"/>
                </a:ext>
              </a:extLst>
            </p:cNvPr>
            <p:cNvSpPr txBox="1"/>
            <p:nvPr/>
          </p:nvSpPr>
          <p:spPr>
            <a:xfrm>
              <a:off x="5909387" y="3867150"/>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NettoOT-Bold" panose="02000800000000000000" pitchFamily="50" charset="0"/>
                </a:rPr>
                <a:t>D</a:t>
              </a:r>
            </a:p>
          </p:txBody>
        </p:sp>
        <p:sp>
          <p:nvSpPr>
            <p:cNvPr id="7" name="Answer D">
              <a:extLst>
                <a:ext uri="{FF2B5EF4-FFF2-40B4-BE49-F238E27FC236}">
                  <a16:creationId xmlns:a16="http://schemas.microsoft.com/office/drawing/2014/main" id="{289447EB-5736-0F46-B179-D24CCE029CDA}"/>
                </a:ext>
              </a:extLst>
            </p:cNvPr>
            <p:cNvSpPr txBox="1"/>
            <p:nvPr/>
          </p:nvSpPr>
          <p:spPr>
            <a:xfrm>
              <a:off x="6775328" y="3777447"/>
              <a:ext cx="5032359" cy="1202057"/>
            </a:xfrm>
            <a:prstGeom prst="rect">
              <a:avLst/>
            </a:prstGeom>
            <a:noFill/>
          </p:spPr>
          <p:txBody>
            <a:bodyPr wrap="square" lIns="0" tIns="0" rIns="0" bIns="0" rtlCol="0">
              <a:noAutofit/>
            </a:bodyPr>
            <a:lstStyle/>
            <a:p>
              <a:pPr>
                <a:lnSpc>
                  <a:spcPts val="2400"/>
                </a:lnSpc>
              </a:pPr>
              <a:r>
                <a:rPr lang="en-US" sz="2200" dirty="0">
                  <a:solidFill>
                    <a:srgbClr val="009FAD"/>
                  </a:solidFill>
                  <a:latin typeface="NettoOT-Bold" panose="02000800000000000000" pitchFamily="50" charset="0"/>
                </a:rPr>
                <a:t>“Talk to your parents – or a teacher in school. They can help!”</a:t>
              </a:r>
            </a:p>
          </p:txBody>
        </p:sp>
      </p:grpSp>
      <p:grpSp>
        <p:nvGrpSpPr>
          <p:cNvPr id="36" name="Group 35">
            <a:extLst>
              <a:ext uri="{FF2B5EF4-FFF2-40B4-BE49-F238E27FC236}">
                <a16:creationId xmlns:a16="http://schemas.microsoft.com/office/drawing/2014/main" id="{6C481014-A8CD-7840-BAE6-7A6651EE9E35}"/>
              </a:ext>
            </a:extLst>
          </p:cNvPr>
          <p:cNvGrpSpPr/>
          <p:nvPr/>
        </p:nvGrpSpPr>
        <p:grpSpPr>
          <a:xfrm>
            <a:off x="5881050" y="2344243"/>
            <a:ext cx="5757671" cy="982815"/>
            <a:chOff x="5881050" y="1660993"/>
            <a:chExt cx="5757671" cy="982815"/>
          </a:xfrm>
        </p:grpSpPr>
        <p:pic>
          <p:nvPicPr>
            <p:cNvPr id="5" name="Answer Icon B">
              <a:extLst>
                <a:ext uri="{FF2B5EF4-FFF2-40B4-BE49-F238E27FC236}">
                  <a16:creationId xmlns:a16="http://schemas.microsoft.com/office/drawing/2014/main" id="{E545CD7C-F00D-B247-806C-0FDDF2C4891E}"/>
                </a:ext>
              </a:extLst>
            </p:cNvPr>
            <p:cNvPicPr>
              <a:picLocks noChangeAspect="1"/>
            </p:cNvPicPr>
            <p:nvPr/>
          </p:nvPicPr>
          <p:blipFill rotWithShape="1">
            <a:blip r:embed="rId5"/>
            <a:srcRect/>
            <a:stretch/>
          </p:blipFill>
          <p:spPr>
            <a:xfrm>
              <a:off x="5881050" y="1726319"/>
              <a:ext cx="737057" cy="711641"/>
            </a:xfrm>
            <a:prstGeom prst="rect">
              <a:avLst/>
            </a:prstGeom>
          </p:spPr>
        </p:pic>
        <p:sp>
          <p:nvSpPr>
            <p:cNvPr id="28" name="B">
              <a:extLst>
                <a:ext uri="{FF2B5EF4-FFF2-40B4-BE49-F238E27FC236}">
                  <a16:creationId xmlns:a16="http://schemas.microsoft.com/office/drawing/2014/main" id="{59ABF2D4-95C8-764A-A848-19F4F5023FF1}"/>
                </a:ext>
              </a:extLst>
            </p:cNvPr>
            <p:cNvSpPr txBox="1"/>
            <p:nvPr/>
          </p:nvSpPr>
          <p:spPr>
            <a:xfrm>
              <a:off x="5909387" y="1786737"/>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NettoOT-Bold" panose="02000800000000000000" pitchFamily="50" charset="0"/>
                </a:rPr>
                <a:t>B</a:t>
              </a:r>
            </a:p>
          </p:txBody>
        </p:sp>
        <p:sp>
          <p:nvSpPr>
            <p:cNvPr id="8" name="Answer B">
              <a:extLst>
                <a:ext uri="{FF2B5EF4-FFF2-40B4-BE49-F238E27FC236}">
                  <a16:creationId xmlns:a16="http://schemas.microsoft.com/office/drawing/2014/main" id="{B347FE49-291F-2C40-9A4D-F90D60C5B975}"/>
                </a:ext>
              </a:extLst>
            </p:cNvPr>
            <p:cNvSpPr txBox="1"/>
            <p:nvPr/>
          </p:nvSpPr>
          <p:spPr>
            <a:xfrm>
              <a:off x="6775328" y="1660993"/>
              <a:ext cx="4863393" cy="982815"/>
            </a:xfrm>
            <a:prstGeom prst="rect">
              <a:avLst/>
            </a:prstGeom>
            <a:noFill/>
          </p:spPr>
          <p:txBody>
            <a:bodyPr wrap="square" lIns="0" tIns="0" rIns="0" bIns="0" rtlCol="0">
              <a:noAutofit/>
            </a:bodyPr>
            <a:lstStyle/>
            <a:p>
              <a:pPr>
                <a:lnSpc>
                  <a:spcPts val="2400"/>
                </a:lnSpc>
              </a:pPr>
              <a:r>
                <a:rPr lang="en-US" sz="2200" dirty="0">
                  <a:solidFill>
                    <a:srgbClr val="009FAD"/>
                  </a:solidFill>
                  <a:latin typeface="NettoOT-Bold" panose="02000800000000000000" pitchFamily="50" charset="0"/>
                </a:rPr>
                <a:t>“Just block him – then he can’t contact you again.”</a:t>
              </a:r>
            </a:p>
          </p:txBody>
        </p:sp>
      </p:grpSp>
      <p:graphicFrame>
        <p:nvGraphicFramePr>
          <p:cNvPr id="24" name="Footer Note">
            <a:extLst>
              <a:ext uri="{FF2B5EF4-FFF2-40B4-BE49-F238E27FC236}">
                <a16:creationId xmlns:a16="http://schemas.microsoft.com/office/drawing/2014/main" id="{3196D87C-2854-B942-AA5E-7F4BD4CD66EF}"/>
              </a:ext>
            </a:extLst>
          </p:cNvPr>
          <p:cNvGraphicFramePr>
            <a:graphicFrameLocks noChangeAspect="1"/>
          </p:cNvGraphicFramePr>
          <p:nvPr>
            <p:extLst>
              <p:ext uri="{D42A27DB-BD31-4B8C-83A1-F6EECF244321}">
                <p14:modId xmlns:p14="http://schemas.microsoft.com/office/powerpoint/2010/main" val="3167887484"/>
              </p:ext>
            </p:extLst>
          </p:nvPr>
        </p:nvGraphicFramePr>
        <p:xfrm>
          <a:off x="5775325" y="5918825"/>
          <a:ext cx="6121400" cy="1066800"/>
        </p:xfrm>
        <a:graphic>
          <a:graphicData uri="http://schemas.openxmlformats.org/presentationml/2006/ole">
            <mc:AlternateContent xmlns:mc="http://schemas.openxmlformats.org/markup-compatibility/2006">
              <mc:Choice xmlns:v="urn:schemas-microsoft-com:vml" Requires="v">
                <p:oleObj name="Document" r:id="rId6" imgW="6121400" imgH="1066800" progId="Word.Document.12">
                  <p:embed/>
                </p:oleObj>
              </mc:Choice>
              <mc:Fallback>
                <p:oleObj name="Document" r:id="rId6" imgW="6121400" imgH="1066800" progId="Word.Document.12">
                  <p:embed/>
                  <p:pic>
                    <p:nvPicPr>
                      <p:cNvPr id="24" name="Footer Note">
                        <a:extLst>
                          <a:ext uri="{FF2B5EF4-FFF2-40B4-BE49-F238E27FC236}">
                            <a16:creationId xmlns:a16="http://schemas.microsoft.com/office/drawing/2014/main" id="{3196D87C-2854-B942-AA5E-7F4BD4CD66EF}"/>
                          </a:ext>
                        </a:extLst>
                      </p:cNvPr>
                      <p:cNvPicPr/>
                      <p:nvPr/>
                    </p:nvPicPr>
                    <p:blipFill>
                      <a:blip r:embed="rId7"/>
                      <a:stretch>
                        <a:fillRect/>
                      </a:stretch>
                    </p:blipFill>
                    <p:spPr>
                      <a:xfrm>
                        <a:off x="5775325" y="5918825"/>
                        <a:ext cx="6121400" cy="1066800"/>
                      </a:xfrm>
                      <a:prstGeom prst="rect">
                        <a:avLst/>
                      </a:prstGeom>
                    </p:spPr>
                  </p:pic>
                </p:oleObj>
              </mc:Fallback>
            </mc:AlternateContent>
          </a:graphicData>
        </a:graphic>
      </p:graphicFrame>
      <p:sp>
        <p:nvSpPr>
          <p:cNvPr id="2" name="Question">
            <a:extLst>
              <a:ext uri="{FF2B5EF4-FFF2-40B4-BE49-F238E27FC236}">
                <a16:creationId xmlns:a16="http://schemas.microsoft.com/office/drawing/2014/main" id="{3016EBD5-2C50-E94B-A589-B3366DBD4E36}"/>
              </a:ext>
            </a:extLst>
          </p:cNvPr>
          <p:cNvSpPr txBox="1"/>
          <p:nvPr/>
        </p:nvSpPr>
        <p:spPr>
          <a:xfrm>
            <a:off x="1257177" y="2639393"/>
            <a:ext cx="3671083" cy="3571402"/>
          </a:xfrm>
          <a:prstGeom prst="rect">
            <a:avLst/>
          </a:prstGeom>
          <a:noFill/>
        </p:spPr>
        <p:txBody>
          <a:bodyPr wrap="square" lIns="0" tIns="0" rIns="0" bIns="0" rtlCol="0">
            <a:noAutofit/>
          </a:bodyPr>
          <a:lstStyle/>
          <a:p>
            <a:pPr>
              <a:lnSpc>
                <a:spcPts val="2300"/>
              </a:lnSpc>
            </a:pPr>
            <a:r>
              <a:rPr lang="en-US" sz="2200" b="1" dirty="0">
                <a:solidFill>
                  <a:schemeClr val="bg1"/>
                </a:solidFill>
                <a:latin typeface="NettoOT-Bold" panose="02000800000000000000" pitchFamily="50" charset="0"/>
              </a:rPr>
              <a:t>8.</a:t>
            </a:r>
          </a:p>
          <a:p>
            <a:pPr>
              <a:lnSpc>
                <a:spcPts val="2400"/>
              </a:lnSpc>
            </a:pPr>
            <a:r>
              <a:rPr lang="en-US" sz="2200" dirty="0">
                <a:solidFill>
                  <a:schemeClr val="bg1"/>
                </a:solidFill>
                <a:latin typeface="NettoOT-Bold" panose="02000800000000000000" pitchFamily="50" charset="0"/>
              </a:rPr>
              <a:t>Simran has been messaging a boy from another school online who has started asking for pictures of her. She sends him a selfie, but he says it’s not enough. He calls her a rude word and threatens to tell her parents that she’s been messaging him, if she doesn’t send a photo. </a:t>
            </a:r>
          </a:p>
        </p:txBody>
      </p:sp>
      <p:grpSp>
        <p:nvGrpSpPr>
          <p:cNvPr id="37" name="Group 36">
            <a:extLst>
              <a:ext uri="{FF2B5EF4-FFF2-40B4-BE49-F238E27FC236}">
                <a16:creationId xmlns:a16="http://schemas.microsoft.com/office/drawing/2014/main" id="{003FB6AC-219F-6246-B020-2D630736C7CE}"/>
              </a:ext>
            </a:extLst>
          </p:cNvPr>
          <p:cNvGrpSpPr/>
          <p:nvPr/>
        </p:nvGrpSpPr>
        <p:grpSpPr>
          <a:xfrm>
            <a:off x="5881050" y="3321787"/>
            <a:ext cx="5757671" cy="785828"/>
            <a:chOff x="5881050" y="2855510"/>
            <a:chExt cx="5757671" cy="785828"/>
          </a:xfrm>
        </p:grpSpPr>
        <p:pic>
          <p:nvPicPr>
            <p:cNvPr id="29" name="Answer Icon C">
              <a:extLst>
                <a:ext uri="{FF2B5EF4-FFF2-40B4-BE49-F238E27FC236}">
                  <a16:creationId xmlns:a16="http://schemas.microsoft.com/office/drawing/2014/main" id="{834FC38A-5413-EB4D-BE37-663A236C47F2}"/>
                </a:ext>
              </a:extLst>
            </p:cNvPr>
            <p:cNvPicPr>
              <a:picLocks noChangeAspect="1"/>
            </p:cNvPicPr>
            <p:nvPr/>
          </p:nvPicPr>
          <p:blipFill rotWithShape="1">
            <a:blip r:embed="rId5"/>
            <a:srcRect/>
            <a:stretch/>
          </p:blipFill>
          <p:spPr>
            <a:xfrm>
              <a:off x="5881050" y="2855510"/>
              <a:ext cx="737057" cy="711641"/>
            </a:xfrm>
            <a:prstGeom prst="rect">
              <a:avLst/>
            </a:prstGeom>
          </p:spPr>
        </p:pic>
        <p:sp>
          <p:nvSpPr>
            <p:cNvPr id="30" name="C">
              <a:extLst>
                <a:ext uri="{FF2B5EF4-FFF2-40B4-BE49-F238E27FC236}">
                  <a16:creationId xmlns:a16="http://schemas.microsoft.com/office/drawing/2014/main" id="{540FC45C-A4EB-7344-B55A-0C75485CDB4C}"/>
                </a:ext>
              </a:extLst>
            </p:cNvPr>
            <p:cNvSpPr txBox="1"/>
            <p:nvPr/>
          </p:nvSpPr>
          <p:spPr>
            <a:xfrm>
              <a:off x="5909387" y="2915928"/>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NettoOT-Bold" panose="02000800000000000000" pitchFamily="50" charset="0"/>
                </a:rPr>
                <a:t>C</a:t>
              </a:r>
            </a:p>
          </p:txBody>
        </p:sp>
        <p:sp>
          <p:nvSpPr>
            <p:cNvPr id="9" name="Answer C">
              <a:extLst>
                <a:ext uri="{FF2B5EF4-FFF2-40B4-BE49-F238E27FC236}">
                  <a16:creationId xmlns:a16="http://schemas.microsoft.com/office/drawing/2014/main" id="{186A3DDF-549F-A84D-9FEB-62F48919C760}"/>
                </a:ext>
              </a:extLst>
            </p:cNvPr>
            <p:cNvSpPr txBox="1"/>
            <p:nvPr/>
          </p:nvSpPr>
          <p:spPr>
            <a:xfrm>
              <a:off x="6775328" y="2887122"/>
              <a:ext cx="4863393" cy="754216"/>
            </a:xfrm>
            <a:prstGeom prst="rect">
              <a:avLst/>
            </a:prstGeom>
            <a:noFill/>
          </p:spPr>
          <p:txBody>
            <a:bodyPr wrap="square" lIns="0" tIns="0" rIns="0" bIns="0" rtlCol="0">
              <a:noAutofit/>
            </a:bodyPr>
            <a:lstStyle/>
            <a:p>
              <a:pPr>
                <a:lnSpc>
                  <a:spcPts val="2400"/>
                </a:lnSpc>
              </a:pPr>
              <a:r>
                <a:rPr lang="en-US" sz="2200" dirty="0">
                  <a:solidFill>
                    <a:srgbClr val="009FAD"/>
                  </a:solidFill>
                  <a:latin typeface="NettoOT-Bold" panose="02000800000000000000" pitchFamily="50" charset="0"/>
                </a:rPr>
                <a:t>“Find a random picture of someone else online and pretend it’s you.”</a:t>
              </a:r>
            </a:p>
          </p:txBody>
        </p:sp>
      </p:grpSp>
      <p:sp>
        <p:nvSpPr>
          <p:cNvPr id="27" name="Qustion Title">
            <a:extLst>
              <a:ext uri="{FF2B5EF4-FFF2-40B4-BE49-F238E27FC236}">
                <a16:creationId xmlns:a16="http://schemas.microsoft.com/office/drawing/2014/main" id="{B1851D34-EF2C-DF45-AC8B-D1EB327AD678}"/>
              </a:ext>
            </a:extLst>
          </p:cNvPr>
          <p:cNvSpPr txBox="1"/>
          <p:nvPr/>
        </p:nvSpPr>
        <p:spPr>
          <a:xfrm>
            <a:off x="5864087" y="846129"/>
            <a:ext cx="5060587" cy="575075"/>
          </a:xfrm>
          <a:prstGeom prst="rect">
            <a:avLst/>
          </a:prstGeom>
          <a:noFill/>
        </p:spPr>
        <p:txBody>
          <a:bodyPr wrap="square" lIns="0" tIns="0" rIns="0" bIns="0" rtlCol="0">
            <a:noAutofit/>
          </a:bodyPr>
          <a:lstStyle/>
          <a:p>
            <a:pPr>
              <a:lnSpc>
                <a:spcPts val="4200"/>
              </a:lnSpc>
              <a:spcAft>
                <a:spcPts val="1200"/>
              </a:spcAft>
            </a:pPr>
            <a:r>
              <a:rPr lang="en-US" sz="2600" b="1" dirty="0">
                <a:solidFill>
                  <a:srgbClr val="009FAD"/>
                </a:solidFill>
                <a:latin typeface="NettoOT-Bold" panose="02000800000000000000" pitchFamily="50" charset="0"/>
              </a:rPr>
              <a:t>What advice would you give Simran?</a:t>
            </a:r>
          </a:p>
        </p:txBody>
      </p:sp>
      <p:sp>
        <p:nvSpPr>
          <p:cNvPr id="10" name="TextBox 9">
            <a:extLst>
              <a:ext uri="{FF2B5EF4-FFF2-40B4-BE49-F238E27FC236}">
                <a16:creationId xmlns:a16="http://schemas.microsoft.com/office/drawing/2014/main" id="{7BFD2AF2-81DA-F34B-9C65-2B847181054E}"/>
              </a:ext>
            </a:extLst>
          </p:cNvPr>
          <p:cNvSpPr txBox="1"/>
          <p:nvPr/>
        </p:nvSpPr>
        <p:spPr>
          <a:xfrm>
            <a:off x="7117048" y="-2411404"/>
            <a:ext cx="5827645" cy="1202057"/>
          </a:xfrm>
          <a:prstGeom prst="rect">
            <a:avLst/>
          </a:prstGeom>
          <a:noFill/>
        </p:spPr>
        <p:txBody>
          <a:bodyPr wrap="square" lIns="0" tIns="0" rIns="0" bIns="0" rtlCol="0">
            <a:noAutofit/>
          </a:bodyPr>
          <a:lstStyle/>
          <a:p>
            <a:pPr>
              <a:lnSpc>
                <a:spcPts val="2100"/>
              </a:lnSpc>
            </a:pPr>
            <a:r>
              <a:rPr lang="en-US" sz="1900" dirty="0">
                <a:solidFill>
                  <a:srgbClr val="E41B7C"/>
                </a:solidFill>
                <a:latin typeface="NettoOT-Bold" panose="02000800000000000000" pitchFamily="50" charset="0"/>
              </a:rPr>
              <a:t>Online challenges can be fun but think carefully about whether they are putting anyone at risk or making others feel uncomfortable. Not everyone finds the same things funny and if there’s any chance you’re going to upset someone, it’s best not to join in.</a:t>
            </a:r>
          </a:p>
        </p:txBody>
      </p:sp>
    </p:spTree>
    <p:extLst>
      <p:ext uri="{BB962C8B-B14F-4D97-AF65-F5344CB8AC3E}">
        <p14:creationId xmlns:p14="http://schemas.microsoft.com/office/powerpoint/2010/main" val="390770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par>
                          <p:cTn id="11" fill="hold">
                            <p:stCondLst>
                              <p:cond delay="2000"/>
                            </p:stCondLst>
                            <p:childTnLst>
                              <p:par>
                                <p:cTn id="12" presetID="10" presetClass="entr" presetSubtype="0" fill="hold" grpId="0" nodeType="afterEffect">
                                  <p:stCondLst>
                                    <p:cond delay="100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500"/>
                            </p:stCondLst>
                            <p:childTnLst>
                              <p:par>
                                <p:cTn id="21" presetID="10" presetClass="entr" presetSubtype="0" fill="hold" nodeType="afterEffect">
                                  <p:stCondLst>
                                    <p:cond delay="50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1500"/>
                            </p:stCondLst>
                            <p:childTnLst>
                              <p:par>
                                <p:cTn id="25" presetID="10" presetClass="entr" presetSubtype="0" fill="hold" nodeType="afterEffect">
                                  <p:stCondLst>
                                    <p:cond delay="50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par>
                          <p:cTn id="28" fill="hold">
                            <p:stCondLst>
                              <p:cond delay="2500"/>
                            </p:stCondLst>
                            <p:childTnLst>
                              <p:par>
                                <p:cTn id="29" presetID="10" presetClass="entr" presetSubtype="0" fill="hold" nodeType="afterEffect">
                                  <p:stCondLst>
                                    <p:cond delay="50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5"/>
                                        </p:tgtEl>
                                      </p:cBhvr>
                                    </p:animEffect>
                                    <p:set>
                                      <p:cBhvr>
                                        <p:cTn id="36" dur="1" fill="hold">
                                          <p:stCondLst>
                                            <p:cond delay="499"/>
                                          </p:stCondLst>
                                        </p:cTn>
                                        <p:tgtEl>
                                          <p:spTgt spid="35"/>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36"/>
                                        </p:tgtEl>
                                      </p:cBhvr>
                                    </p:animEffect>
                                    <p:set>
                                      <p:cBhvr>
                                        <p:cTn id="39" dur="1" fill="hold">
                                          <p:stCondLst>
                                            <p:cond delay="499"/>
                                          </p:stCondLst>
                                        </p:cTn>
                                        <p:tgtEl>
                                          <p:spTgt spid="36"/>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37"/>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0" presetClass="path" presetSubtype="0" accel="50000" decel="50000" fill="hold" grpId="1" nodeType="withEffect">
                                  <p:stCondLst>
                                    <p:cond delay="0"/>
                                  </p:stCondLst>
                                  <p:childTnLst>
                                    <p:animMotion origin="layout" path="M -1.66667E-6 -0.00417 L -1.66667E-6 0.41551 " pathEditMode="relative" rAng="0" ptsTypes="AA">
                                      <p:cBhvr>
                                        <p:cTn id="46" dur="1000" fill="hold"/>
                                        <p:tgtEl>
                                          <p:spTgt spid="27"/>
                                        </p:tgtEl>
                                        <p:attrNameLst>
                                          <p:attrName>ppt_x</p:attrName>
                                          <p:attrName>ppt_y</p:attrName>
                                        </p:attrNameLst>
                                      </p:cBhvr>
                                      <p:rCtr x="0" y="20972"/>
                                    </p:animMotion>
                                  </p:childTnLst>
                                </p:cTn>
                              </p:par>
                              <p:par>
                                <p:cTn id="47" presetID="0" presetClass="path" presetSubtype="0" accel="50000" decel="50000" fill="hold" nodeType="withEffect">
                                  <p:stCondLst>
                                    <p:cond delay="0"/>
                                  </p:stCondLst>
                                  <p:childTnLst>
                                    <p:animMotion origin="layout" path="M 4.16667E-7 -7.40741E-7 L 4.16667E-7 -0.1044 " pathEditMode="relative" rAng="0" ptsTypes="AA">
                                      <p:cBhvr>
                                        <p:cTn id="48" dur="1000" fill="hold"/>
                                        <p:tgtEl>
                                          <p:spTgt spid="24"/>
                                        </p:tgtEl>
                                        <p:attrNameLst>
                                          <p:attrName>ppt_x</p:attrName>
                                          <p:attrName>ppt_y</p:attrName>
                                        </p:attrNameLst>
                                      </p:cBhvr>
                                      <p:rCtr x="0" y="-5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F3A90325-A30A-D84D-BEB6-DFEF93DEF29D}"/>
              </a:ext>
            </a:extLst>
          </p:cNvPr>
          <p:cNvPicPr>
            <a:picLocks noChangeAspect="1"/>
          </p:cNvPicPr>
          <p:nvPr/>
        </p:nvPicPr>
        <p:blipFill>
          <a:blip r:embed="rId2"/>
          <a:srcRect/>
          <a:stretch/>
        </p:blipFill>
        <p:spPr>
          <a:xfrm>
            <a:off x="-4145302" y="-243016"/>
            <a:ext cx="9554377" cy="7228641"/>
          </a:xfrm>
          <a:prstGeom prst="rect">
            <a:avLst/>
          </a:prstGeom>
        </p:spPr>
      </p:pic>
      <p:grpSp>
        <p:nvGrpSpPr>
          <p:cNvPr id="35" name="Group 34">
            <a:extLst>
              <a:ext uri="{FF2B5EF4-FFF2-40B4-BE49-F238E27FC236}">
                <a16:creationId xmlns:a16="http://schemas.microsoft.com/office/drawing/2014/main" id="{47566832-4369-9B40-92A4-1B66EB5E77B3}"/>
              </a:ext>
            </a:extLst>
          </p:cNvPr>
          <p:cNvGrpSpPr/>
          <p:nvPr/>
        </p:nvGrpSpPr>
        <p:grpSpPr>
          <a:xfrm>
            <a:off x="5881050" y="1441425"/>
            <a:ext cx="5757671" cy="728155"/>
            <a:chOff x="5881050" y="776410"/>
            <a:chExt cx="5757671" cy="728155"/>
          </a:xfrm>
        </p:grpSpPr>
        <p:pic>
          <p:nvPicPr>
            <p:cNvPr id="31" name="Answer Icon A">
              <a:extLst>
                <a:ext uri="{FF2B5EF4-FFF2-40B4-BE49-F238E27FC236}">
                  <a16:creationId xmlns:a16="http://schemas.microsoft.com/office/drawing/2014/main" id="{FD9A878C-C52B-C743-B7F3-AD73F179518C}"/>
                </a:ext>
              </a:extLst>
            </p:cNvPr>
            <p:cNvPicPr>
              <a:picLocks noChangeAspect="1"/>
            </p:cNvPicPr>
            <p:nvPr/>
          </p:nvPicPr>
          <p:blipFill rotWithShape="1">
            <a:blip r:embed="rId3"/>
            <a:srcRect/>
            <a:stretch/>
          </p:blipFill>
          <p:spPr>
            <a:xfrm>
              <a:off x="5881050" y="792924"/>
              <a:ext cx="737057" cy="711641"/>
            </a:xfrm>
            <a:prstGeom prst="rect">
              <a:avLst/>
            </a:prstGeom>
          </p:spPr>
        </p:pic>
        <p:sp>
          <p:nvSpPr>
            <p:cNvPr id="32" name="A">
              <a:extLst>
                <a:ext uri="{FF2B5EF4-FFF2-40B4-BE49-F238E27FC236}">
                  <a16:creationId xmlns:a16="http://schemas.microsoft.com/office/drawing/2014/main" id="{5060FE55-382F-1441-A1FB-F5FCDFFF7F91}"/>
                </a:ext>
              </a:extLst>
            </p:cNvPr>
            <p:cNvSpPr txBox="1"/>
            <p:nvPr/>
          </p:nvSpPr>
          <p:spPr>
            <a:xfrm>
              <a:off x="5909387" y="853342"/>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NettoOT-Bold" panose="02000800000000000000" pitchFamily="50" charset="0"/>
                </a:rPr>
                <a:t>A</a:t>
              </a:r>
            </a:p>
          </p:txBody>
        </p:sp>
        <p:sp>
          <p:nvSpPr>
            <p:cNvPr id="3" name="Answer A">
              <a:extLst>
                <a:ext uri="{FF2B5EF4-FFF2-40B4-BE49-F238E27FC236}">
                  <a16:creationId xmlns:a16="http://schemas.microsoft.com/office/drawing/2014/main" id="{E139ABF4-630B-DD42-8775-C199BE9C7172}"/>
                </a:ext>
              </a:extLst>
            </p:cNvPr>
            <p:cNvSpPr txBox="1"/>
            <p:nvPr/>
          </p:nvSpPr>
          <p:spPr>
            <a:xfrm>
              <a:off x="6775328" y="776410"/>
              <a:ext cx="4863393" cy="664763"/>
            </a:xfrm>
            <a:prstGeom prst="rect">
              <a:avLst/>
            </a:prstGeom>
            <a:noFill/>
          </p:spPr>
          <p:txBody>
            <a:bodyPr wrap="square" lIns="0" tIns="0" rIns="0" bIns="0" rtlCol="0">
              <a:noAutofit/>
            </a:bodyPr>
            <a:lstStyle/>
            <a:p>
              <a:pPr>
                <a:lnSpc>
                  <a:spcPts val="2400"/>
                </a:lnSpc>
              </a:pPr>
              <a:r>
                <a:rPr lang="en-US" sz="2200" dirty="0">
                  <a:solidFill>
                    <a:srgbClr val="009FAD"/>
                  </a:solidFill>
                  <a:latin typeface="NettoOT-Bold" panose="02000800000000000000" pitchFamily="50" charset="0"/>
                </a:rPr>
                <a:t>Ask to borrow her friend’s phone then delete the photo when she’s not looking.</a:t>
              </a:r>
            </a:p>
          </p:txBody>
        </p:sp>
      </p:grpSp>
      <p:grpSp>
        <p:nvGrpSpPr>
          <p:cNvPr id="38" name="Group 37">
            <a:extLst>
              <a:ext uri="{FF2B5EF4-FFF2-40B4-BE49-F238E27FC236}">
                <a16:creationId xmlns:a16="http://schemas.microsoft.com/office/drawing/2014/main" id="{72F4BA2B-7313-CD42-BE6E-4D751FAF31A3}"/>
              </a:ext>
            </a:extLst>
          </p:cNvPr>
          <p:cNvGrpSpPr/>
          <p:nvPr/>
        </p:nvGrpSpPr>
        <p:grpSpPr>
          <a:xfrm>
            <a:off x="5881050" y="4227413"/>
            <a:ext cx="5926637" cy="1202057"/>
            <a:chOff x="5881050" y="3777447"/>
            <a:chExt cx="5926637" cy="1202057"/>
          </a:xfrm>
        </p:grpSpPr>
        <p:pic>
          <p:nvPicPr>
            <p:cNvPr id="33" name="Answer Icon D">
              <a:extLst>
                <a:ext uri="{FF2B5EF4-FFF2-40B4-BE49-F238E27FC236}">
                  <a16:creationId xmlns:a16="http://schemas.microsoft.com/office/drawing/2014/main" id="{FD0C722B-6A18-3A41-9841-091A5B305101}"/>
                </a:ext>
              </a:extLst>
            </p:cNvPr>
            <p:cNvPicPr>
              <a:picLocks noChangeAspect="1"/>
            </p:cNvPicPr>
            <p:nvPr/>
          </p:nvPicPr>
          <p:blipFill rotWithShape="1">
            <a:blip r:embed="rId3"/>
            <a:srcRect/>
            <a:stretch/>
          </p:blipFill>
          <p:spPr>
            <a:xfrm>
              <a:off x="5881050" y="3806732"/>
              <a:ext cx="737057" cy="711641"/>
            </a:xfrm>
            <a:prstGeom prst="rect">
              <a:avLst/>
            </a:prstGeom>
          </p:spPr>
        </p:pic>
        <p:sp>
          <p:nvSpPr>
            <p:cNvPr id="34" name="D">
              <a:extLst>
                <a:ext uri="{FF2B5EF4-FFF2-40B4-BE49-F238E27FC236}">
                  <a16:creationId xmlns:a16="http://schemas.microsoft.com/office/drawing/2014/main" id="{456DCA69-41B8-E042-B75A-0E3D6F7D3430}"/>
                </a:ext>
              </a:extLst>
            </p:cNvPr>
            <p:cNvSpPr txBox="1"/>
            <p:nvPr/>
          </p:nvSpPr>
          <p:spPr>
            <a:xfrm>
              <a:off x="5909387" y="3867150"/>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NettoOT-Bold" panose="02000800000000000000" pitchFamily="50" charset="0"/>
                </a:rPr>
                <a:t>D</a:t>
              </a:r>
            </a:p>
          </p:txBody>
        </p:sp>
        <p:sp>
          <p:nvSpPr>
            <p:cNvPr id="7" name="Answer D">
              <a:extLst>
                <a:ext uri="{FF2B5EF4-FFF2-40B4-BE49-F238E27FC236}">
                  <a16:creationId xmlns:a16="http://schemas.microsoft.com/office/drawing/2014/main" id="{289447EB-5736-0F46-B179-D24CCE029CDA}"/>
                </a:ext>
              </a:extLst>
            </p:cNvPr>
            <p:cNvSpPr txBox="1"/>
            <p:nvPr/>
          </p:nvSpPr>
          <p:spPr>
            <a:xfrm>
              <a:off x="6775328" y="3777447"/>
              <a:ext cx="5032359" cy="1202057"/>
            </a:xfrm>
            <a:prstGeom prst="rect">
              <a:avLst/>
            </a:prstGeom>
            <a:noFill/>
          </p:spPr>
          <p:txBody>
            <a:bodyPr wrap="square" lIns="0" tIns="0" rIns="0" bIns="0" rtlCol="0">
              <a:noAutofit/>
            </a:bodyPr>
            <a:lstStyle/>
            <a:p>
              <a:pPr>
                <a:lnSpc>
                  <a:spcPts val="2400"/>
                </a:lnSpc>
              </a:pPr>
              <a:r>
                <a:rPr lang="en-US" sz="2200" dirty="0">
                  <a:solidFill>
                    <a:srgbClr val="009FAD"/>
                  </a:solidFill>
                  <a:latin typeface="NettoOT-Bold" panose="02000800000000000000" pitchFamily="50" charset="0"/>
                </a:rPr>
                <a:t>Be proud of her gymnastic skills and stop worrying so much.</a:t>
              </a:r>
            </a:p>
          </p:txBody>
        </p:sp>
      </p:grpSp>
      <p:grpSp>
        <p:nvGrpSpPr>
          <p:cNvPr id="36" name="Group 35">
            <a:extLst>
              <a:ext uri="{FF2B5EF4-FFF2-40B4-BE49-F238E27FC236}">
                <a16:creationId xmlns:a16="http://schemas.microsoft.com/office/drawing/2014/main" id="{6C481014-A8CD-7840-BAE6-7A6651EE9E35}"/>
              </a:ext>
            </a:extLst>
          </p:cNvPr>
          <p:cNvGrpSpPr/>
          <p:nvPr/>
        </p:nvGrpSpPr>
        <p:grpSpPr>
          <a:xfrm>
            <a:off x="5881050" y="2326008"/>
            <a:ext cx="5757671" cy="982815"/>
            <a:chOff x="5881050" y="1660993"/>
            <a:chExt cx="5757671" cy="982815"/>
          </a:xfrm>
        </p:grpSpPr>
        <p:pic>
          <p:nvPicPr>
            <p:cNvPr id="5" name="Answer Icon B">
              <a:extLst>
                <a:ext uri="{FF2B5EF4-FFF2-40B4-BE49-F238E27FC236}">
                  <a16:creationId xmlns:a16="http://schemas.microsoft.com/office/drawing/2014/main" id="{E545CD7C-F00D-B247-806C-0FDDF2C4891E}"/>
                </a:ext>
              </a:extLst>
            </p:cNvPr>
            <p:cNvPicPr>
              <a:picLocks noChangeAspect="1"/>
            </p:cNvPicPr>
            <p:nvPr/>
          </p:nvPicPr>
          <p:blipFill rotWithShape="1">
            <a:blip r:embed="rId3"/>
            <a:srcRect/>
            <a:stretch/>
          </p:blipFill>
          <p:spPr>
            <a:xfrm>
              <a:off x="5881050" y="1726319"/>
              <a:ext cx="737057" cy="711641"/>
            </a:xfrm>
            <a:prstGeom prst="rect">
              <a:avLst/>
            </a:prstGeom>
          </p:spPr>
        </p:pic>
        <p:sp>
          <p:nvSpPr>
            <p:cNvPr id="28" name="B">
              <a:extLst>
                <a:ext uri="{FF2B5EF4-FFF2-40B4-BE49-F238E27FC236}">
                  <a16:creationId xmlns:a16="http://schemas.microsoft.com/office/drawing/2014/main" id="{59ABF2D4-95C8-764A-A848-19F4F5023FF1}"/>
                </a:ext>
              </a:extLst>
            </p:cNvPr>
            <p:cNvSpPr txBox="1"/>
            <p:nvPr/>
          </p:nvSpPr>
          <p:spPr>
            <a:xfrm>
              <a:off x="5909387" y="1786737"/>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NettoOT-Bold" panose="02000800000000000000" pitchFamily="50" charset="0"/>
                </a:rPr>
                <a:t>B</a:t>
              </a:r>
            </a:p>
          </p:txBody>
        </p:sp>
        <p:sp>
          <p:nvSpPr>
            <p:cNvPr id="8" name="Answer B">
              <a:extLst>
                <a:ext uri="{FF2B5EF4-FFF2-40B4-BE49-F238E27FC236}">
                  <a16:creationId xmlns:a16="http://schemas.microsoft.com/office/drawing/2014/main" id="{B347FE49-291F-2C40-9A4D-F90D60C5B975}"/>
                </a:ext>
              </a:extLst>
            </p:cNvPr>
            <p:cNvSpPr txBox="1"/>
            <p:nvPr/>
          </p:nvSpPr>
          <p:spPr>
            <a:xfrm>
              <a:off x="6775328" y="1660993"/>
              <a:ext cx="4863393" cy="982815"/>
            </a:xfrm>
            <a:prstGeom prst="rect">
              <a:avLst/>
            </a:prstGeom>
            <a:noFill/>
          </p:spPr>
          <p:txBody>
            <a:bodyPr wrap="square" lIns="0" tIns="0" rIns="0" bIns="0" rtlCol="0">
              <a:noAutofit/>
            </a:bodyPr>
            <a:lstStyle/>
            <a:p>
              <a:pPr>
                <a:lnSpc>
                  <a:spcPts val="2400"/>
                </a:lnSpc>
              </a:pPr>
              <a:r>
                <a:rPr lang="en-US" sz="2200" dirty="0">
                  <a:solidFill>
                    <a:srgbClr val="009FAD"/>
                  </a:solidFill>
                  <a:latin typeface="NettoOT-Bold" panose="02000800000000000000" pitchFamily="50" charset="0"/>
                </a:rPr>
                <a:t>Ask her friend to crop the photo so her face isn’t visible and people won’t know it’s her.</a:t>
              </a:r>
            </a:p>
          </p:txBody>
        </p:sp>
      </p:grpSp>
      <p:graphicFrame>
        <p:nvGraphicFramePr>
          <p:cNvPr id="24" name="Footer Note">
            <a:extLst>
              <a:ext uri="{FF2B5EF4-FFF2-40B4-BE49-F238E27FC236}">
                <a16:creationId xmlns:a16="http://schemas.microsoft.com/office/drawing/2014/main" id="{3196D87C-2854-B942-AA5E-7F4BD4CD66EF}"/>
              </a:ext>
            </a:extLst>
          </p:cNvPr>
          <p:cNvGraphicFramePr>
            <a:graphicFrameLocks noChangeAspect="1"/>
          </p:cNvGraphicFramePr>
          <p:nvPr>
            <p:extLst>
              <p:ext uri="{D42A27DB-BD31-4B8C-83A1-F6EECF244321}">
                <p14:modId xmlns:p14="http://schemas.microsoft.com/office/powerpoint/2010/main" val="3003863205"/>
              </p:ext>
            </p:extLst>
          </p:nvPr>
        </p:nvGraphicFramePr>
        <p:xfrm>
          <a:off x="5775325" y="6641144"/>
          <a:ext cx="6121400" cy="1333500"/>
        </p:xfrm>
        <a:graphic>
          <a:graphicData uri="http://schemas.openxmlformats.org/presentationml/2006/ole">
            <mc:AlternateContent xmlns:mc="http://schemas.openxmlformats.org/markup-compatibility/2006">
              <mc:Choice xmlns:v="urn:schemas-microsoft-com:vml" Requires="v">
                <p:oleObj name="Document" r:id="rId4" imgW="6121400" imgH="1333500" progId="Word.Document.12">
                  <p:embed/>
                </p:oleObj>
              </mc:Choice>
              <mc:Fallback>
                <p:oleObj name="Document" r:id="rId4" imgW="6121400" imgH="1333500" progId="Word.Document.12">
                  <p:embed/>
                  <p:pic>
                    <p:nvPicPr>
                      <p:cNvPr id="24" name="Footer Note">
                        <a:extLst>
                          <a:ext uri="{FF2B5EF4-FFF2-40B4-BE49-F238E27FC236}">
                            <a16:creationId xmlns:a16="http://schemas.microsoft.com/office/drawing/2014/main" id="{3196D87C-2854-B942-AA5E-7F4BD4CD66EF}"/>
                          </a:ext>
                        </a:extLst>
                      </p:cNvPr>
                      <p:cNvPicPr/>
                      <p:nvPr/>
                    </p:nvPicPr>
                    <p:blipFill>
                      <a:blip r:embed="rId5"/>
                      <a:stretch>
                        <a:fillRect/>
                      </a:stretch>
                    </p:blipFill>
                    <p:spPr>
                      <a:xfrm>
                        <a:off x="5775325" y="6641144"/>
                        <a:ext cx="6121400" cy="1333500"/>
                      </a:xfrm>
                      <a:prstGeom prst="rect">
                        <a:avLst/>
                      </a:prstGeom>
                    </p:spPr>
                  </p:pic>
                </p:oleObj>
              </mc:Fallback>
            </mc:AlternateContent>
          </a:graphicData>
        </a:graphic>
      </p:graphicFrame>
      <p:sp>
        <p:nvSpPr>
          <p:cNvPr id="2" name="Question">
            <a:extLst>
              <a:ext uri="{FF2B5EF4-FFF2-40B4-BE49-F238E27FC236}">
                <a16:creationId xmlns:a16="http://schemas.microsoft.com/office/drawing/2014/main" id="{3016EBD5-2C50-E94B-A589-B3366DBD4E36}"/>
              </a:ext>
            </a:extLst>
          </p:cNvPr>
          <p:cNvSpPr txBox="1"/>
          <p:nvPr/>
        </p:nvSpPr>
        <p:spPr>
          <a:xfrm>
            <a:off x="1257177" y="2639393"/>
            <a:ext cx="3671083" cy="3571402"/>
          </a:xfrm>
          <a:prstGeom prst="rect">
            <a:avLst/>
          </a:prstGeom>
          <a:noFill/>
        </p:spPr>
        <p:txBody>
          <a:bodyPr wrap="square" lIns="0" tIns="0" rIns="0" bIns="0" rtlCol="0">
            <a:noAutofit/>
          </a:bodyPr>
          <a:lstStyle/>
          <a:p>
            <a:pPr>
              <a:lnSpc>
                <a:spcPts val="2300"/>
              </a:lnSpc>
            </a:pPr>
            <a:r>
              <a:rPr lang="en-US" sz="2200" b="1" dirty="0">
                <a:solidFill>
                  <a:schemeClr val="bg1"/>
                </a:solidFill>
                <a:latin typeface="NettoOT-Bold" panose="02000800000000000000" pitchFamily="50" charset="0"/>
              </a:rPr>
              <a:t>9.</a:t>
            </a:r>
          </a:p>
          <a:p>
            <a:pPr>
              <a:lnSpc>
                <a:spcPts val="2400"/>
              </a:lnSpc>
            </a:pPr>
            <a:r>
              <a:rPr lang="en-US" sz="2200" dirty="0">
                <a:solidFill>
                  <a:schemeClr val="bg1"/>
                </a:solidFill>
                <a:latin typeface="NettoOT-Bold" panose="02000800000000000000" pitchFamily="50" charset="0"/>
              </a:rPr>
              <a:t>Amara is at the park with some friends when one of them takes a picture of her doing a handstand. All her friends think the photo is great – the handstand looks perfect! But Amara is really embarrassed because her underwear is on show. </a:t>
            </a:r>
          </a:p>
        </p:txBody>
      </p:sp>
      <p:grpSp>
        <p:nvGrpSpPr>
          <p:cNvPr id="37" name="Group 36">
            <a:extLst>
              <a:ext uri="{FF2B5EF4-FFF2-40B4-BE49-F238E27FC236}">
                <a16:creationId xmlns:a16="http://schemas.microsoft.com/office/drawing/2014/main" id="{003FB6AC-219F-6246-B020-2D630736C7CE}"/>
              </a:ext>
            </a:extLst>
          </p:cNvPr>
          <p:cNvGrpSpPr/>
          <p:nvPr/>
        </p:nvGrpSpPr>
        <p:grpSpPr>
          <a:xfrm>
            <a:off x="5881050" y="3303552"/>
            <a:ext cx="5757671" cy="785828"/>
            <a:chOff x="5881050" y="2855510"/>
            <a:chExt cx="5757671" cy="785828"/>
          </a:xfrm>
        </p:grpSpPr>
        <p:pic>
          <p:nvPicPr>
            <p:cNvPr id="29" name="Answer Icon C">
              <a:extLst>
                <a:ext uri="{FF2B5EF4-FFF2-40B4-BE49-F238E27FC236}">
                  <a16:creationId xmlns:a16="http://schemas.microsoft.com/office/drawing/2014/main" id="{834FC38A-5413-EB4D-BE37-663A236C47F2}"/>
                </a:ext>
              </a:extLst>
            </p:cNvPr>
            <p:cNvPicPr>
              <a:picLocks noChangeAspect="1"/>
            </p:cNvPicPr>
            <p:nvPr/>
          </p:nvPicPr>
          <p:blipFill rotWithShape="1">
            <a:blip r:embed="rId3"/>
            <a:srcRect/>
            <a:stretch/>
          </p:blipFill>
          <p:spPr>
            <a:xfrm>
              <a:off x="5881050" y="2855510"/>
              <a:ext cx="737057" cy="711641"/>
            </a:xfrm>
            <a:prstGeom prst="rect">
              <a:avLst/>
            </a:prstGeom>
          </p:spPr>
        </p:pic>
        <p:sp>
          <p:nvSpPr>
            <p:cNvPr id="30" name="C">
              <a:extLst>
                <a:ext uri="{FF2B5EF4-FFF2-40B4-BE49-F238E27FC236}">
                  <a16:creationId xmlns:a16="http://schemas.microsoft.com/office/drawing/2014/main" id="{540FC45C-A4EB-7344-B55A-0C75485CDB4C}"/>
                </a:ext>
              </a:extLst>
            </p:cNvPr>
            <p:cNvSpPr txBox="1"/>
            <p:nvPr/>
          </p:nvSpPr>
          <p:spPr>
            <a:xfrm>
              <a:off x="5909387" y="2915928"/>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NettoOT-Bold" panose="02000800000000000000" pitchFamily="50" charset="0"/>
                </a:rPr>
                <a:t>C</a:t>
              </a:r>
            </a:p>
          </p:txBody>
        </p:sp>
        <p:sp>
          <p:nvSpPr>
            <p:cNvPr id="9" name="Answer C">
              <a:extLst>
                <a:ext uri="{FF2B5EF4-FFF2-40B4-BE49-F238E27FC236}">
                  <a16:creationId xmlns:a16="http://schemas.microsoft.com/office/drawing/2014/main" id="{186A3DDF-549F-A84D-9FEB-62F48919C760}"/>
                </a:ext>
              </a:extLst>
            </p:cNvPr>
            <p:cNvSpPr txBox="1"/>
            <p:nvPr/>
          </p:nvSpPr>
          <p:spPr>
            <a:xfrm>
              <a:off x="6775328" y="2887122"/>
              <a:ext cx="4863393" cy="754216"/>
            </a:xfrm>
            <a:prstGeom prst="rect">
              <a:avLst/>
            </a:prstGeom>
            <a:noFill/>
          </p:spPr>
          <p:txBody>
            <a:bodyPr wrap="square" lIns="0" tIns="0" rIns="0" bIns="0" rtlCol="0">
              <a:noAutofit/>
            </a:bodyPr>
            <a:lstStyle/>
            <a:p>
              <a:pPr>
                <a:lnSpc>
                  <a:spcPts val="2400"/>
                </a:lnSpc>
              </a:pPr>
              <a:r>
                <a:rPr lang="en-US" sz="2200" dirty="0">
                  <a:solidFill>
                    <a:srgbClr val="009FAD"/>
                  </a:solidFill>
                  <a:latin typeface="NettoOT-Bold" panose="02000800000000000000" pitchFamily="50" charset="0"/>
                </a:rPr>
                <a:t>Explain why she doesn’t like photo and ask her friend to delete it.</a:t>
              </a:r>
            </a:p>
          </p:txBody>
        </p:sp>
      </p:grpSp>
      <p:sp>
        <p:nvSpPr>
          <p:cNvPr id="27" name="Qustion Title">
            <a:extLst>
              <a:ext uri="{FF2B5EF4-FFF2-40B4-BE49-F238E27FC236}">
                <a16:creationId xmlns:a16="http://schemas.microsoft.com/office/drawing/2014/main" id="{B1851D34-EF2C-DF45-AC8B-D1EB327AD678}"/>
              </a:ext>
            </a:extLst>
          </p:cNvPr>
          <p:cNvSpPr txBox="1"/>
          <p:nvPr/>
        </p:nvSpPr>
        <p:spPr>
          <a:xfrm>
            <a:off x="5864087" y="827894"/>
            <a:ext cx="5060587" cy="575075"/>
          </a:xfrm>
          <a:prstGeom prst="rect">
            <a:avLst/>
          </a:prstGeom>
          <a:noFill/>
        </p:spPr>
        <p:txBody>
          <a:bodyPr wrap="square" lIns="0" tIns="0" rIns="0" bIns="0" rtlCol="0">
            <a:noAutofit/>
          </a:bodyPr>
          <a:lstStyle/>
          <a:p>
            <a:pPr>
              <a:lnSpc>
                <a:spcPts val="4200"/>
              </a:lnSpc>
              <a:spcAft>
                <a:spcPts val="1200"/>
              </a:spcAft>
            </a:pPr>
            <a:r>
              <a:rPr lang="en-US" sz="2600" b="1" dirty="0">
                <a:solidFill>
                  <a:srgbClr val="009FAD"/>
                </a:solidFill>
                <a:latin typeface="NettoOT-Bold" panose="02000800000000000000" pitchFamily="50" charset="0"/>
              </a:rPr>
              <a:t>What should Amara do?</a:t>
            </a:r>
          </a:p>
        </p:txBody>
      </p:sp>
      <p:sp>
        <p:nvSpPr>
          <p:cNvPr id="10" name="TextBox 9">
            <a:extLst>
              <a:ext uri="{FF2B5EF4-FFF2-40B4-BE49-F238E27FC236}">
                <a16:creationId xmlns:a16="http://schemas.microsoft.com/office/drawing/2014/main" id="{7BFD2AF2-81DA-F34B-9C65-2B847181054E}"/>
              </a:ext>
            </a:extLst>
          </p:cNvPr>
          <p:cNvSpPr txBox="1"/>
          <p:nvPr/>
        </p:nvSpPr>
        <p:spPr>
          <a:xfrm>
            <a:off x="7117048" y="-2411404"/>
            <a:ext cx="5827645" cy="1202057"/>
          </a:xfrm>
          <a:prstGeom prst="rect">
            <a:avLst/>
          </a:prstGeom>
          <a:noFill/>
        </p:spPr>
        <p:txBody>
          <a:bodyPr wrap="square" lIns="0" tIns="0" rIns="0" bIns="0" rtlCol="0">
            <a:noAutofit/>
          </a:bodyPr>
          <a:lstStyle/>
          <a:p>
            <a:pPr>
              <a:lnSpc>
                <a:spcPts val="2100"/>
              </a:lnSpc>
            </a:pPr>
            <a:r>
              <a:rPr lang="en-US" sz="1900" dirty="0">
                <a:solidFill>
                  <a:srgbClr val="E41B7C"/>
                </a:solidFill>
                <a:latin typeface="NettoOT-Bold" panose="02000800000000000000" pitchFamily="50" charset="0"/>
              </a:rPr>
              <a:t>Online challenges can be fun but think carefully about whether they are putting anyone at risk or making others feel uncomfortable. Not everyone finds the same things funny and if there’s any chance you’re going to upset someone, it’s best not to join in.</a:t>
            </a:r>
          </a:p>
        </p:txBody>
      </p:sp>
    </p:spTree>
    <p:extLst>
      <p:ext uri="{BB962C8B-B14F-4D97-AF65-F5344CB8AC3E}">
        <p14:creationId xmlns:p14="http://schemas.microsoft.com/office/powerpoint/2010/main" val="379378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par>
                          <p:cTn id="11" fill="hold">
                            <p:stCondLst>
                              <p:cond delay="2000"/>
                            </p:stCondLst>
                            <p:childTnLst>
                              <p:par>
                                <p:cTn id="12" presetID="10" presetClass="entr" presetSubtype="0" fill="hold" grpId="0" nodeType="afterEffect">
                                  <p:stCondLst>
                                    <p:cond delay="100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500"/>
                            </p:stCondLst>
                            <p:childTnLst>
                              <p:par>
                                <p:cTn id="21" presetID="10" presetClass="entr" presetSubtype="0" fill="hold" nodeType="afterEffect">
                                  <p:stCondLst>
                                    <p:cond delay="50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1500"/>
                            </p:stCondLst>
                            <p:childTnLst>
                              <p:par>
                                <p:cTn id="25" presetID="10" presetClass="entr" presetSubtype="0" fill="hold" nodeType="afterEffect">
                                  <p:stCondLst>
                                    <p:cond delay="50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par>
                          <p:cTn id="28" fill="hold">
                            <p:stCondLst>
                              <p:cond delay="2500"/>
                            </p:stCondLst>
                            <p:childTnLst>
                              <p:par>
                                <p:cTn id="29" presetID="10" presetClass="entr" presetSubtype="0" fill="hold" nodeType="afterEffect">
                                  <p:stCondLst>
                                    <p:cond delay="50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5"/>
                                        </p:tgtEl>
                                      </p:cBhvr>
                                    </p:animEffect>
                                    <p:set>
                                      <p:cBhvr>
                                        <p:cTn id="36" dur="1" fill="hold">
                                          <p:stCondLst>
                                            <p:cond delay="499"/>
                                          </p:stCondLst>
                                        </p:cTn>
                                        <p:tgtEl>
                                          <p:spTgt spid="35"/>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36"/>
                                        </p:tgtEl>
                                      </p:cBhvr>
                                    </p:animEffect>
                                    <p:set>
                                      <p:cBhvr>
                                        <p:cTn id="39" dur="1" fill="hold">
                                          <p:stCondLst>
                                            <p:cond delay="499"/>
                                          </p:stCondLst>
                                        </p:cTn>
                                        <p:tgtEl>
                                          <p:spTgt spid="36"/>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38"/>
                                        </p:tgtEl>
                                      </p:cBhvr>
                                    </p:animEffect>
                                    <p:set>
                                      <p:cBhvr>
                                        <p:cTn id="42" dur="1" fill="hold">
                                          <p:stCondLst>
                                            <p:cond delay="499"/>
                                          </p:stCondLst>
                                        </p:cTn>
                                        <p:tgtEl>
                                          <p:spTgt spid="38"/>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0" presetClass="path" presetSubtype="0" accel="50000" decel="50000" fill="hold" grpId="1" nodeType="withEffect">
                                  <p:stCondLst>
                                    <p:cond delay="0"/>
                                  </p:stCondLst>
                                  <p:childTnLst>
                                    <p:animMotion origin="layout" path="M -6.25E-7 -2.96296E-6 L -1.66667E-6 0.27963 " pathEditMode="relative" rAng="0" ptsTypes="AA">
                                      <p:cBhvr>
                                        <p:cTn id="47" dur="1000" fill="hold"/>
                                        <p:tgtEl>
                                          <p:spTgt spid="27"/>
                                        </p:tgtEl>
                                        <p:attrNameLst>
                                          <p:attrName>ppt_x</p:attrName>
                                          <p:attrName>ppt_y</p:attrName>
                                        </p:attrNameLst>
                                      </p:cBhvr>
                                      <p:rCtr x="26" y="14907"/>
                                    </p:animMotion>
                                  </p:childTnLst>
                                </p:cTn>
                              </p:par>
                              <p:par>
                                <p:cTn id="48" presetID="0" presetClass="path" presetSubtype="0" accel="50000" decel="50000" fill="hold" nodeType="withEffect">
                                  <p:stCondLst>
                                    <p:cond delay="0"/>
                                  </p:stCondLst>
                                  <p:childTnLst>
                                    <p:animMotion origin="layout" path="M 4.16667E-7 -0.26273 L 4.16667E-7 -0.36713 " pathEditMode="relative" rAng="0" ptsTypes="AA">
                                      <p:cBhvr>
                                        <p:cTn id="49" dur="1000" fill="hold"/>
                                        <p:tgtEl>
                                          <p:spTgt spid="24"/>
                                        </p:tgtEl>
                                        <p:attrNameLst>
                                          <p:attrName>ppt_x</p:attrName>
                                          <p:attrName>ppt_y</p:attrName>
                                        </p:attrNameLst>
                                      </p:cBhvr>
                                      <p:rCtr x="0" y="-5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F3A90325-A30A-D84D-BEB6-DFEF93DEF29D}"/>
              </a:ext>
            </a:extLst>
          </p:cNvPr>
          <p:cNvPicPr>
            <a:picLocks noChangeAspect="1"/>
          </p:cNvPicPr>
          <p:nvPr/>
        </p:nvPicPr>
        <p:blipFill>
          <a:blip r:embed="rId2"/>
          <a:srcRect/>
          <a:stretch/>
        </p:blipFill>
        <p:spPr>
          <a:xfrm>
            <a:off x="-4173877" y="-243016"/>
            <a:ext cx="9554377" cy="7228641"/>
          </a:xfrm>
          <a:prstGeom prst="rect">
            <a:avLst/>
          </a:prstGeom>
        </p:spPr>
      </p:pic>
      <p:grpSp>
        <p:nvGrpSpPr>
          <p:cNvPr id="35" name="Group 34">
            <a:extLst>
              <a:ext uri="{FF2B5EF4-FFF2-40B4-BE49-F238E27FC236}">
                <a16:creationId xmlns:a16="http://schemas.microsoft.com/office/drawing/2014/main" id="{47566832-4369-9B40-92A4-1B66EB5E77B3}"/>
              </a:ext>
            </a:extLst>
          </p:cNvPr>
          <p:cNvGrpSpPr/>
          <p:nvPr/>
        </p:nvGrpSpPr>
        <p:grpSpPr>
          <a:xfrm>
            <a:off x="5880305" y="1748999"/>
            <a:ext cx="5758416" cy="728874"/>
            <a:chOff x="5880305" y="776410"/>
            <a:chExt cx="5758416" cy="728874"/>
          </a:xfrm>
        </p:grpSpPr>
        <p:pic>
          <p:nvPicPr>
            <p:cNvPr id="31" name="Answer Icon A">
              <a:extLst>
                <a:ext uri="{FF2B5EF4-FFF2-40B4-BE49-F238E27FC236}">
                  <a16:creationId xmlns:a16="http://schemas.microsoft.com/office/drawing/2014/main" id="{FD9A878C-C52B-C743-B7F3-AD73F179518C}"/>
                </a:ext>
              </a:extLst>
            </p:cNvPr>
            <p:cNvPicPr>
              <a:picLocks noChangeAspect="1"/>
            </p:cNvPicPr>
            <p:nvPr/>
          </p:nvPicPr>
          <p:blipFill rotWithShape="1">
            <a:blip r:embed="rId3"/>
            <a:srcRect/>
            <a:stretch/>
          </p:blipFill>
          <p:spPr>
            <a:xfrm>
              <a:off x="5880305" y="792205"/>
              <a:ext cx="738547" cy="713079"/>
            </a:xfrm>
            <a:prstGeom prst="rect">
              <a:avLst/>
            </a:prstGeom>
          </p:spPr>
        </p:pic>
        <p:sp>
          <p:nvSpPr>
            <p:cNvPr id="32" name="A">
              <a:extLst>
                <a:ext uri="{FF2B5EF4-FFF2-40B4-BE49-F238E27FC236}">
                  <a16:creationId xmlns:a16="http://schemas.microsoft.com/office/drawing/2014/main" id="{5060FE55-382F-1441-A1FB-F5FCDFFF7F91}"/>
                </a:ext>
              </a:extLst>
            </p:cNvPr>
            <p:cNvSpPr txBox="1"/>
            <p:nvPr/>
          </p:nvSpPr>
          <p:spPr>
            <a:xfrm>
              <a:off x="5909387" y="853342"/>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NettoOT-Bold" panose="02000800000000000000" pitchFamily="50" charset="0"/>
                </a:rPr>
                <a:t>A</a:t>
              </a:r>
            </a:p>
          </p:txBody>
        </p:sp>
        <p:sp>
          <p:nvSpPr>
            <p:cNvPr id="3" name="Answer A">
              <a:extLst>
                <a:ext uri="{FF2B5EF4-FFF2-40B4-BE49-F238E27FC236}">
                  <a16:creationId xmlns:a16="http://schemas.microsoft.com/office/drawing/2014/main" id="{E139ABF4-630B-DD42-8775-C199BE9C7172}"/>
                </a:ext>
              </a:extLst>
            </p:cNvPr>
            <p:cNvSpPr txBox="1"/>
            <p:nvPr/>
          </p:nvSpPr>
          <p:spPr>
            <a:xfrm>
              <a:off x="6775328" y="776410"/>
              <a:ext cx="4863393" cy="664763"/>
            </a:xfrm>
            <a:prstGeom prst="rect">
              <a:avLst/>
            </a:prstGeom>
            <a:noFill/>
          </p:spPr>
          <p:txBody>
            <a:bodyPr wrap="square" lIns="0" tIns="0" rIns="0" bIns="0" rtlCol="0">
              <a:noAutofit/>
            </a:bodyPr>
            <a:lstStyle/>
            <a:p>
              <a:pPr>
                <a:lnSpc>
                  <a:spcPts val="2400"/>
                </a:lnSpc>
              </a:pPr>
              <a:r>
                <a:rPr lang="en-US" sz="2200" dirty="0">
                  <a:solidFill>
                    <a:srgbClr val="009FAD"/>
                  </a:solidFill>
                  <a:latin typeface="NettoOT-Bold" panose="02000800000000000000" pitchFamily="50" charset="0"/>
                </a:rPr>
                <a:t>Tell an adult about what’s happening so they can get the account taken down.</a:t>
              </a:r>
            </a:p>
          </p:txBody>
        </p:sp>
      </p:grpSp>
      <p:grpSp>
        <p:nvGrpSpPr>
          <p:cNvPr id="38" name="Group 37">
            <a:extLst>
              <a:ext uri="{FF2B5EF4-FFF2-40B4-BE49-F238E27FC236}">
                <a16:creationId xmlns:a16="http://schemas.microsoft.com/office/drawing/2014/main" id="{72F4BA2B-7313-CD42-BE6E-4D751FAF31A3}"/>
              </a:ext>
            </a:extLst>
          </p:cNvPr>
          <p:cNvGrpSpPr/>
          <p:nvPr/>
        </p:nvGrpSpPr>
        <p:grpSpPr>
          <a:xfrm>
            <a:off x="5880305" y="4531649"/>
            <a:ext cx="5927382" cy="1202057"/>
            <a:chOff x="5880305" y="3777447"/>
            <a:chExt cx="5927382" cy="1202057"/>
          </a:xfrm>
        </p:grpSpPr>
        <p:pic>
          <p:nvPicPr>
            <p:cNvPr id="33" name="Answer Icon D">
              <a:extLst>
                <a:ext uri="{FF2B5EF4-FFF2-40B4-BE49-F238E27FC236}">
                  <a16:creationId xmlns:a16="http://schemas.microsoft.com/office/drawing/2014/main" id="{FD0C722B-6A18-3A41-9841-091A5B305101}"/>
                </a:ext>
              </a:extLst>
            </p:cNvPr>
            <p:cNvPicPr>
              <a:picLocks noChangeAspect="1"/>
            </p:cNvPicPr>
            <p:nvPr/>
          </p:nvPicPr>
          <p:blipFill rotWithShape="1">
            <a:blip r:embed="rId3"/>
            <a:srcRect/>
            <a:stretch/>
          </p:blipFill>
          <p:spPr>
            <a:xfrm>
              <a:off x="5880305" y="3806013"/>
              <a:ext cx="738547" cy="713079"/>
            </a:xfrm>
            <a:prstGeom prst="rect">
              <a:avLst/>
            </a:prstGeom>
          </p:spPr>
        </p:pic>
        <p:sp>
          <p:nvSpPr>
            <p:cNvPr id="34" name="D">
              <a:extLst>
                <a:ext uri="{FF2B5EF4-FFF2-40B4-BE49-F238E27FC236}">
                  <a16:creationId xmlns:a16="http://schemas.microsoft.com/office/drawing/2014/main" id="{456DCA69-41B8-E042-B75A-0E3D6F7D3430}"/>
                </a:ext>
              </a:extLst>
            </p:cNvPr>
            <p:cNvSpPr txBox="1"/>
            <p:nvPr/>
          </p:nvSpPr>
          <p:spPr>
            <a:xfrm>
              <a:off x="5909387" y="3867150"/>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NettoOT-Bold" panose="02000800000000000000" pitchFamily="50" charset="0"/>
                </a:rPr>
                <a:t>D</a:t>
              </a:r>
            </a:p>
          </p:txBody>
        </p:sp>
        <p:sp>
          <p:nvSpPr>
            <p:cNvPr id="7" name="Answer D">
              <a:extLst>
                <a:ext uri="{FF2B5EF4-FFF2-40B4-BE49-F238E27FC236}">
                  <a16:creationId xmlns:a16="http://schemas.microsoft.com/office/drawing/2014/main" id="{289447EB-5736-0F46-B179-D24CCE029CDA}"/>
                </a:ext>
              </a:extLst>
            </p:cNvPr>
            <p:cNvSpPr txBox="1"/>
            <p:nvPr/>
          </p:nvSpPr>
          <p:spPr>
            <a:xfrm>
              <a:off x="6775328" y="3777447"/>
              <a:ext cx="5032359" cy="1202057"/>
            </a:xfrm>
            <a:prstGeom prst="rect">
              <a:avLst/>
            </a:prstGeom>
            <a:noFill/>
          </p:spPr>
          <p:txBody>
            <a:bodyPr wrap="square" lIns="0" tIns="0" rIns="0" bIns="0" rtlCol="0">
              <a:noAutofit/>
            </a:bodyPr>
            <a:lstStyle/>
            <a:p>
              <a:pPr>
                <a:lnSpc>
                  <a:spcPts val="2400"/>
                </a:lnSpc>
              </a:pPr>
              <a:r>
                <a:rPr lang="en-US" sz="2200" dirty="0">
                  <a:solidFill>
                    <a:srgbClr val="009FAD"/>
                  </a:solidFill>
                  <a:latin typeface="NettoOT-Bold" panose="02000800000000000000" pitchFamily="50" charset="0"/>
                </a:rPr>
                <a:t>Spread the word in school that it isn’t her and get everyone to remove the account from their friend’s list.</a:t>
              </a:r>
            </a:p>
          </p:txBody>
        </p:sp>
      </p:grpSp>
      <p:grpSp>
        <p:nvGrpSpPr>
          <p:cNvPr id="36" name="Group 35">
            <a:extLst>
              <a:ext uri="{FF2B5EF4-FFF2-40B4-BE49-F238E27FC236}">
                <a16:creationId xmlns:a16="http://schemas.microsoft.com/office/drawing/2014/main" id="{6C481014-A8CD-7840-BAE6-7A6651EE9E35}"/>
              </a:ext>
            </a:extLst>
          </p:cNvPr>
          <p:cNvGrpSpPr/>
          <p:nvPr/>
        </p:nvGrpSpPr>
        <p:grpSpPr>
          <a:xfrm>
            <a:off x="5880305" y="2633582"/>
            <a:ext cx="5758416" cy="982815"/>
            <a:chOff x="5880305" y="1660993"/>
            <a:chExt cx="5758416" cy="982815"/>
          </a:xfrm>
        </p:grpSpPr>
        <p:pic>
          <p:nvPicPr>
            <p:cNvPr id="5" name="Answer Icon B">
              <a:extLst>
                <a:ext uri="{FF2B5EF4-FFF2-40B4-BE49-F238E27FC236}">
                  <a16:creationId xmlns:a16="http://schemas.microsoft.com/office/drawing/2014/main" id="{E545CD7C-F00D-B247-806C-0FDDF2C4891E}"/>
                </a:ext>
              </a:extLst>
            </p:cNvPr>
            <p:cNvPicPr>
              <a:picLocks noChangeAspect="1"/>
            </p:cNvPicPr>
            <p:nvPr/>
          </p:nvPicPr>
          <p:blipFill rotWithShape="1">
            <a:blip r:embed="rId3"/>
            <a:srcRect/>
            <a:stretch/>
          </p:blipFill>
          <p:spPr>
            <a:xfrm>
              <a:off x="5880305" y="1676172"/>
              <a:ext cx="738547" cy="713079"/>
            </a:xfrm>
            <a:prstGeom prst="rect">
              <a:avLst/>
            </a:prstGeom>
          </p:spPr>
        </p:pic>
        <p:sp>
          <p:nvSpPr>
            <p:cNvPr id="28" name="B">
              <a:extLst>
                <a:ext uri="{FF2B5EF4-FFF2-40B4-BE49-F238E27FC236}">
                  <a16:creationId xmlns:a16="http://schemas.microsoft.com/office/drawing/2014/main" id="{59ABF2D4-95C8-764A-A848-19F4F5023FF1}"/>
                </a:ext>
              </a:extLst>
            </p:cNvPr>
            <p:cNvSpPr txBox="1"/>
            <p:nvPr/>
          </p:nvSpPr>
          <p:spPr>
            <a:xfrm>
              <a:off x="5909387" y="1737309"/>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NettoOT-Bold" panose="02000800000000000000" pitchFamily="50" charset="0"/>
                </a:rPr>
                <a:t>B</a:t>
              </a:r>
            </a:p>
          </p:txBody>
        </p:sp>
        <p:sp>
          <p:nvSpPr>
            <p:cNvPr id="8" name="Answer B">
              <a:extLst>
                <a:ext uri="{FF2B5EF4-FFF2-40B4-BE49-F238E27FC236}">
                  <a16:creationId xmlns:a16="http://schemas.microsoft.com/office/drawing/2014/main" id="{B347FE49-291F-2C40-9A4D-F90D60C5B975}"/>
                </a:ext>
              </a:extLst>
            </p:cNvPr>
            <p:cNvSpPr txBox="1"/>
            <p:nvPr/>
          </p:nvSpPr>
          <p:spPr>
            <a:xfrm>
              <a:off x="6775328" y="1660993"/>
              <a:ext cx="4863393" cy="982815"/>
            </a:xfrm>
            <a:prstGeom prst="rect">
              <a:avLst/>
            </a:prstGeom>
            <a:noFill/>
          </p:spPr>
          <p:txBody>
            <a:bodyPr wrap="square" lIns="0" tIns="0" rIns="0" bIns="0" rtlCol="0">
              <a:noAutofit/>
            </a:bodyPr>
            <a:lstStyle/>
            <a:p>
              <a:pPr>
                <a:lnSpc>
                  <a:spcPts val="2400"/>
                </a:lnSpc>
              </a:pPr>
              <a:r>
                <a:rPr lang="en-US" sz="2200" dirty="0">
                  <a:solidFill>
                    <a:srgbClr val="009FAD"/>
                  </a:solidFill>
                  <a:latin typeface="NettoOT-Bold" panose="02000800000000000000" pitchFamily="50" charset="0"/>
                </a:rPr>
                <a:t>Use a friend’s account to investigate and work out who started the fake account.</a:t>
              </a:r>
            </a:p>
          </p:txBody>
        </p:sp>
      </p:grpSp>
      <p:graphicFrame>
        <p:nvGraphicFramePr>
          <p:cNvPr id="24" name="Footer Note">
            <a:extLst>
              <a:ext uri="{FF2B5EF4-FFF2-40B4-BE49-F238E27FC236}">
                <a16:creationId xmlns:a16="http://schemas.microsoft.com/office/drawing/2014/main" id="{3196D87C-2854-B942-AA5E-7F4BD4CD66EF}"/>
              </a:ext>
            </a:extLst>
          </p:cNvPr>
          <p:cNvGraphicFramePr>
            <a:graphicFrameLocks noChangeAspect="1"/>
          </p:cNvGraphicFramePr>
          <p:nvPr>
            <p:extLst>
              <p:ext uri="{D42A27DB-BD31-4B8C-83A1-F6EECF244321}">
                <p14:modId xmlns:p14="http://schemas.microsoft.com/office/powerpoint/2010/main" val="1063598477"/>
              </p:ext>
            </p:extLst>
          </p:nvPr>
        </p:nvGraphicFramePr>
        <p:xfrm>
          <a:off x="5775325" y="6359525"/>
          <a:ext cx="6121400" cy="1066800"/>
        </p:xfrm>
        <a:graphic>
          <a:graphicData uri="http://schemas.openxmlformats.org/presentationml/2006/ole">
            <mc:AlternateContent xmlns:mc="http://schemas.openxmlformats.org/markup-compatibility/2006">
              <mc:Choice xmlns:v="urn:schemas-microsoft-com:vml" Requires="v">
                <p:oleObj name="Document" r:id="rId4" imgW="6121400" imgH="1066800" progId="Word.Document.12">
                  <p:embed/>
                </p:oleObj>
              </mc:Choice>
              <mc:Fallback>
                <p:oleObj name="Document" r:id="rId4" imgW="6121400" imgH="1066800" progId="Word.Document.12">
                  <p:embed/>
                  <p:pic>
                    <p:nvPicPr>
                      <p:cNvPr id="24" name="Footer Note">
                        <a:extLst>
                          <a:ext uri="{FF2B5EF4-FFF2-40B4-BE49-F238E27FC236}">
                            <a16:creationId xmlns:a16="http://schemas.microsoft.com/office/drawing/2014/main" id="{3196D87C-2854-B942-AA5E-7F4BD4CD66EF}"/>
                          </a:ext>
                        </a:extLst>
                      </p:cNvPr>
                      <p:cNvPicPr/>
                      <p:nvPr/>
                    </p:nvPicPr>
                    <p:blipFill>
                      <a:blip r:embed="rId5"/>
                      <a:stretch>
                        <a:fillRect/>
                      </a:stretch>
                    </p:blipFill>
                    <p:spPr>
                      <a:xfrm>
                        <a:off x="5775325" y="6359525"/>
                        <a:ext cx="6121400" cy="1066800"/>
                      </a:xfrm>
                      <a:prstGeom prst="rect">
                        <a:avLst/>
                      </a:prstGeom>
                    </p:spPr>
                  </p:pic>
                </p:oleObj>
              </mc:Fallback>
            </mc:AlternateContent>
          </a:graphicData>
        </a:graphic>
      </p:graphicFrame>
      <p:sp>
        <p:nvSpPr>
          <p:cNvPr id="2" name="Question">
            <a:extLst>
              <a:ext uri="{FF2B5EF4-FFF2-40B4-BE49-F238E27FC236}">
                <a16:creationId xmlns:a16="http://schemas.microsoft.com/office/drawing/2014/main" id="{3016EBD5-2C50-E94B-A589-B3366DBD4E36}"/>
              </a:ext>
            </a:extLst>
          </p:cNvPr>
          <p:cNvSpPr txBox="1"/>
          <p:nvPr/>
        </p:nvSpPr>
        <p:spPr>
          <a:xfrm>
            <a:off x="1257177" y="2639393"/>
            <a:ext cx="3671083" cy="3571402"/>
          </a:xfrm>
          <a:prstGeom prst="rect">
            <a:avLst/>
          </a:prstGeom>
          <a:noFill/>
        </p:spPr>
        <p:txBody>
          <a:bodyPr wrap="square" lIns="0" tIns="0" rIns="0" bIns="0" rtlCol="0">
            <a:noAutofit/>
          </a:bodyPr>
          <a:lstStyle/>
          <a:p>
            <a:pPr>
              <a:lnSpc>
                <a:spcPts val="2300"/>
              </a:lnSpc>
            </a:pPr>
            <a:r>
              <a:rPr lang="en-US" sz="2200" b="1" dirty="0">
                <a:solidFill>
                  <a:schemeClr val="bg1"/>
                </a:solidFill>
                <a:latin typeface="NettoOT-Bold" panose="02000800000000000000" pitchFamily="50" charset="0"/>
              </a:rPr>
              <a:t>10.</a:t>
            </a:r>
          </a:p>
          <a:p>
            <a:pPr>
              <a:lnSpc>
                <a:spcPts val="2400"/>
              </a:lnSpc>
            </a:pPr>
            <a:r>
              <a:rPr lang="en-US" sz="2200" dirty="0">
                <a:solidFill>
                  <a:schemeClr val="bg1"/>
                </a:solidFill>
                <a:latin typeface="NettoOT-Bold" panose="02000800000000000000" pitchFamily="50" charset="0"/>
              </a:rPr>
              <a:t>Shani doesn’t have a mobile phone but finds out from some friends at school that someone has set up an online account pretending to be her. The account has been sharing links to pictures and videos that show older people without clothes on. People at school are blaming Shani. </a:t>
            </a:r>
          </a:p>
        </p:txBody>
      </p:sp>
      <p:grpSp>
        <p:nvGrpSpPr>
          <p:cNvPr id="37" name="Group 36">
            <a:extLst>
              <a:ext uri="{FF2B5EF4-FFF2-40B4-BE49-F238E27FC236}">
                <a16:creationId xmlns:a16="http://schemas.microsoft.com/office/drawing/2014/main" id="{003FB6AC-219F-6246-B020-2D630736C7CE}"/>
              </a:ext>
            </a:extLst>
          </p:cNvPr>
          <p:cNvGrpSpPr/>
          <p:nvPr/>
        </p:nvGrpSpPr>
        <p:grpSpPr>
          <a:xfrm>
            <a:off x="5880305" y="3610407"/>
            <a:ext cx="5927382" cy="786547"/>
            <a:chOff x="5880305" y="2854791"/>
            <a:chExt cx="5927382" cy="786547"/>
          </a:xfrm>
        </p:grpSpPr>
        <p:pic>
          <p:nvPicPr>
            <p:cNvPr id="29" name="Answer Icon C">
              <a:extLst>
                <a:ext uri="{FF2B5EF4-FFF2-40B4-BE49-F238E27FC236}">
                  <a16:creationId xmlns:a16="http://schemas.microsoft.com/office/drawing/2014/main" id="{834FC38A-5413-EB4D-BE37-663A236C47F2}"/>
                </a:ext>
              </a:extLst>
            </p:cNvPr>
            <p:cNvPicPr>
              <a:picLocks noChangeAspect="1"/>
            </p:cNvPicPr>
            <p:nvPr/>
          </p:nvPicPr>
          <p:blipFill rotWithShape="1">
            <a:blip r:embed="rId3"/>
            <a:srcRect/>
            <a:stretch/>
          </p:blipFill>
          <p:spPr>
            <a:xfrm>
              <a:off x="5880305" y="2854791"/>
              <a:ext cx="738547" cy="713079"/>
            </a:xfrm>
            <a:prstGeom prst="rect">
              <a:avLst/>
            </a:prstGeom>
          </p:spPr>
        </p:pic>
        <p:sp>
          <p:nvSpPr>
            <p:cNvPr id="30" name="C">
              <a:extLst>
                <a:ext uri="{FF2B5EF4-FFF2-40B4-BE49-F238E27FC236}">
                  <a16:creationId xmlns:a16="http://schemas.microsoft.com/office/drawing/2014/main" id="{540FC45C-A4EB-7344-B55A-0C75485CDB4C}"/>
                </a:ext>
              </a:extLst>
            </p:cNvPr>
            <p:cNvSpPr txBox="1"/>
            <p:nvPr/>
          </p:nvSpPr>
          <p:spPr>
            <a:xfrm>
              <a:off x="5909387" y="2915928"/>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NettoOT-Bold" panose="02000800000000000000" pitchFamily="50" charset="0"/>
                </a:rPr>
                <a:t>C</a:t>
              </a:r>
            </a:p>
          </p:txBody>
        </p:sp>
        <p:sp>
          <p:nvSpPr>
            <p:cNvPr id="9" name="Answer C">
              <a:extLst>
                <a:ext uri="{FF2B5EF4-FFF2-40B4-BE49-F238E27FC236}">
                  <a16:creationId xmlns:a16="http://schemas.microsoft.com/office/drawing/2014/main" id="{186A3DDF-549F-A84D-9FEB-62F48919C760}"/>
                </a:ext>
              </a:extLst>
            </p:cNvPr>
            <p:cNvSpPr txBox="1"/>
            <p:nvPr/>
          </p:nvSpPr>
          <p:spPr>
            <a:xfrm>
              <a:off x="6775328" y="2887122"/>
              <a:ext cx="5032359" cy="754216"/>
            </a:xfrm>
            <a:prstGeom prst="rect">
              <a:avLst/>
            </a:prstGeom>
            <a:noFill/>
          </p:spPr>
          <p:txBody>
            <a:bodyPr wrap="square" lIns="0" tIns="0" rIns="0" bIns="0" rtlCol="0">
              <a:noAutofit/>
            </a:bodyPr>
            <a:lstStyle/>
            <a:p>
              <a:pPr>
                <a:lnSpc>
                  <a:spcPts val="2400"/>
                </a:lnSpc>
              </a:pPr>
              <a:r>
                <a:rPr lang="en-US" sz="2200" dirty="0">
                  <a:solidFill>
                    <a:srgbClr val="009FAD"/>
                  </a:solidFill>
                  <a:latin typeface="NettoOT-Bold" panose="02000800000000000000" pitchFamily="50" charset="0"/>
                </a:rPr>
                <a:t>Get a friend to report the fake account then create her own so it doesn’t happen again.</a:t>
              </a:r>
            </a:p>
          </p:txBody>
        </p:sp>
      </p:grpSp>
      <p:sp>
        <p:nvSpPr>
          <p:cNvPr id="27" name="Qustion Title">
            <a:extLst>
              <a:ext uri="{FF2B5EF4-FFF2-40B4-BE49-F238E27FC236}">
                <a16:creationId xmlns:a16="http://schemas.microsoft.com/office/drawing/2014/main" id="{B1851D34-EF2C-DF45-AC8B-D1EB327AD678}"/>
              </a:ext>
            </a:extLst>
          </p:cNvPr>
          <p:cNvSpPr txBox="1"/>
          <p:nvPr/>
        </p:nvSpPr>
        <p:spPr>
          <a:xfrm>
            <a:off x="5864087" y="1135468"/>
            <a:ext cx="5060587" cy="575075"/>
          </a:xfrm>
          <a:prstGeom prst="rect">
            <a:avLst/>
          </a:prstGeom>
          <a:noFill/>
        </p:spPr>
        <p:txBody>
          <a:bodyPr wrap="square" lIns="0" tIns="0" rIns="0" bIns="0" rtlCol="0">
            <a:noAutofit/>
          </a:bodyPr>
          <a:lstStyle/>
          <a:p>
            <a:pPr>
              <a:lnSpc>
                <a:spcPts val="4200"/>
              </a:lnSpc>
              <a:spcAft>
                <a:spcPts val="1200"/>
              </a:spcAft>
            </a:pPr>
            <a:r>
              <a:rPr lang="en-US" sz="2600" b="1" dirty="0">
                <a:solidFill>
                  <a:srgbClr val="009FAD"/>
                </a:solidFill>
                <a:latin typeface="NettoOT-Bold" panose="02000800000000000000" pitchFamily="50" charset="0"/>
              </a:rPr>
              <a:t>What should Shani do?</a:t>
            </a:r>
          </a:p>
        </p:txBody>
      </p:sp>
      <p:sp>
        <p:nvSpPr>
          <p:cNvPr id="10" name="TextBox 9">
            <a:extLst>
              <a:ext uri="{FF2B5EF4-FFF2-40B4-BE49-F238E27FC236}">
                <a16:creationId xmlns:a16="http://schemas.microsoft.com/office/drawing/2014/main" id="{7BFD2AF2-81DA-F34B-9C65-2B847181054E}"/>
              </a:ext>
            </a:extLst>
          </p:cNvPr>
          <p:cNvSpPr txBox="1"/>
          <p:nvPr/>
        </p:nvSpPr>
        <p:spPr>
          <a:xfrm>
            <a:off x="7117048" y="-2411404"/>
            <a:ext cx="5827645" cy="1202057"/>
          </a:xfrm>
          <a:prstGeom prst="rect">
            <a:avLst/>
          </a:prstGeom>
          <a:noFill/>
        </p:spPr>
        <p:txBody>
          <a:bodyPr wrap="square" lIns="0" tIns="0" rIns="0" bIns="0" rtlCol="0">
            <a:noAutofit/>
          </a:bodyPr>
          <a:lstStyle/>
          <a:p>
            <a:pPr>
              <a:lnSpc>
                <a:spcPts val="2100"/>
              </a:lnSpc>
            </a:pPr>
            <a:r>
              <a:rPr lang="en-US" sz="1900" dirty="0">
                <a:solidFill>
                  <a:srgbClr val="E41B7C"/>
                </a:solidFill>
                <a:latin typeface="NettoOT-Bold" panose="02000800000000000000" pitchFamily="50" charset="0"/>
              </a:rPr>
              <a:t>Online </a:t>
            </a:r>
            <a:r>
              <a:rPr lang="en-US" sz="1900" dirty="0">
                <a:solidFill>
                  <a:srgbClr val="BCD252"/>
                </a:solidFill>
                <a:latin typeface="NettoOT-Bold" panose="02000800000000000000" pitchFamily="50" charset="0"/>
              </a:rPr>
              <a:t>challenges</a:t>
            </a:r>
            <a:r>
              <a:rPr lang="en-US" sz="1900" dirty="0">
                <a:solidFill>
                  <a:srgbClr val="E41B7C"/>
                </a:solidFill>
                <a:latin typeface="NettoOT-Bold" panose="02000800000000000000" pitchFamily="50" charset="0"/>
              </a:rPr>
              <a:t> can be fun but think carefully about whether they are putting anyone at risk or making others feel uncomfortable. Not everyone finds the same things funny and if there’s any chance you’re going to upset someone, it’s best not to join in.</a:t>
            </a:r>
          </a:p>
        </p:txBody>
      </p:sp>
      <p:sp>
        <p:nvSpPr>
          <p:cNvPr id="6" name="TextBox 5">
            <a:extLst>
              <a:ext uri="{FF2B5EF4-FFF2-40B4-BE49-F238E27FC236}">
                <a16:creationId xmlns:a16="http://schemas.microsoft.com/office/drawing/2014/main" id="{899DAA20-2F1A-7742-83AC-67BA8FE13837}"/>
              </a:ext>
            </a:extLst>
          </p:cNvPr>
          <p:cNvSpPr txBox="1"/>
          <p:nvPr/>
        </p:nvSpPr>
        <p:spPr>
          <a:xfrm>
            <a:off x="1066800" y="-28575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1257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par>
                          <p:cTn id="11" fill="hold">
                            <p:stCondLst>
                              <p:cond delay="2000"/>
                            </p:stCondLst>
                            <p:childTnLst>
                              <p:par>
                                <p:cTn id="12" presetID="10" presetClass="entr" presetSubtype="0" fill="hold" grpId="0" nodeType="afterEffect">
                                  <p:stCondLst>
                                    <p:cond delay="100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500"/>
                            </p:stCondLst>
                            <p:childTnLst>
                              <p:par>
                                <p:cTn id="21" presetID="10" presetClass="entr" presetSubtype="0" fill="hold" nodeType="afterEffect">
                                  <p:stCondLst>
                                    <p:cond delay="50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1500"/>
                            </p:stCondLst>
                            <p:childTnLst>
                              <p:par>
                                <p:cTn id="25" presetID="10" presetClass="entr" presetSubtype="0" fill="hold" nodeType="afterEffect">
                                  <p:stCondLst>
                                    <p:cond delay="50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par>
                          <p:cTn id="28" fill="hold">
                            <p:stCondLst>
                              <p:cond delay="2500"/>
                            </p:stCondLst>
                            <p:childTnLst>
                              <p:par>
                                <p:cTn id="29" presetID="10" presetClass="entr" presetSubtype="0" fill="hold" nodeType="afterEffect">
                                  <p:stCondLst>
                                    <p:cond delay="50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500"/>
                                  </p:stCondLst>
                                  <p:childTnLst>
                                    <p:set>
                                      <p:cBhvr>
                                        <p:cTn id="35" dur="1" fill="hold">
                                          <p:stCondLst>
                                            <p:cond delay="0"/>
                                          </p:stCondLst>
                                        </p:cTn>
                                        <p:tgtEl>
                                          <p:spTgt spid="37"/>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36"/>
                                        </p:tgtEl>
                                      </p:cBhvr>
                                    </p:animEffect>
                                    <p:set>
                                      <p:cBhvr>
                                        <p:cTn id="38" dur="1" fill="hold">
                                          <p:stCondLst>
                                            <p:cond delay="499"/>
                                          </p:stCondLst>
                                        </p:cTn>
                                        <p:tgtEl>
                                          <p:spTgt spid="36"/>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38"/>
                                        </p:tgtEl>
                                      </p:cBhvr>
                                    </p:animEffect>
                                    <p:set>
                                      <p:cBhvr>
                                        <p:cTn id="41" dur="1" fill="hold">
                                          <p:stCondLst>
                                            <p:cond delay="499"/>
                                          </p:stCondLst>
                                        </p:cTn>
                                        <p:tgtEl>
                                          <p:spTgt spid="38"/>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0" presetClass="path" presetSubtype="0" accel="50000" decel="50000" fill="hold" nodeType="withEffect">
                                  <p:stCondLst>
                                    <p:cond delay="0"/>
                                  </p:stCondLst>
                                  <p:childTnLst>
                                    <p:animMotion origin="layout" path="M 0.00091 -0.12268 L 0.0013 -0.51481 " pathEditMode="relative" rAng="0" ptsTypes="AA">
                                      <p:cBhvr>
                                        <p:cTn id="46" dur="1000" fill="hold"/>
                                        <p:tgtEl>
                                          <p:spTgt spid="24"/>
                                        </p:tgtEl>
                                        <p:attrNameLst>
                                          <p:attrName>ppt_x</p:attrName>
                                          <p:attrName>ppt_y</p:attrName>
                                        </p:attrNameLst>
                                      </p:cBhvr>
                                      <p:rCtr x="13" y="-196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F5D44D-9B8E-874D-934A-BE5667450E12}"/>
              </a:ext>
            </a:extLst>
          </p:cNvPr>
          <p:cNvSpPr txBox="1"/>
          <p:nvPr/>
        </p:nvSpPr>
        <p:spPr>
          <a:xfrm>
            <a:off x="4223519" y="487302"/>
            <a:ext cx="3744962" cy="695687"/>
          </a:xfrm>
          <a:prstGeom prst="rect">
            <a:avLst/>
          </a:prstGeom>
          <a:noFill/>
        </p:spPr>
        <p:txBody>
          <a:bodyPr wrap="square" lIns="0" tIns="0" rIns="0" bIns="0" rtlCol="0">
            <a:noAutofit/>
          </a:bodyPr>
          <a:lstStyle/>
          <a:p>
            <a:pPr algn="ctr">
              <a:lnSpc>
                <a:spcPts val="4200"/>
              </a:lnSpc>
              <a:spcAft>
                <a:spcPts val="1200"/>
              </a:spcAft>
            </a:pPr>
            <a:r>
              <a:rPr lang="en-US" sz="4000" b="1" dirty="0">
                <a:solidFill>
                  <a:srgbClr val="BED557"/>
                </a:solidFill>
                <a:latin typeface="NettoOT-Bold" panose="02000800000000000000" pitchFamily="50" charset="0"/>
              </a:rPr>
              <a:t>How did you do?</a:t>
            </a:r>
          </a:p>
        </p:txBody>
      </p:sp>
      <p:sp>
        <p:nvSpPr>
          <p:cNvPr id="3" name="TextBox 2">
            <a:extLst>
              <a:ext uri="{FF2B5EF4-FFF2-40B4-BE49-F238E27FC236}">
                <a16:creationId xmlns:a16="http://schemas.microsoft.com/office/drawing/2014/main" id="{F45A88F4-18A4-DC41-B0C3-7A18E04D1F89}"/>
              </a:ext>
            </a:extLst>
          </p:cNvPr>
          <p:cNvSpPr txBox="1"/>
          <p:nvPr/>
        </p:nvSpPr>
        <p:spPr>
          <a:xfrm>
            <a:off x="681894" y="2740241"/>
            <a:ext cx="3257797" cy="5553426"/>
          </a:xfrm>
          <a:prstGeom prst="rect">
            <a:avLst/>
          </a:prstGeom>
          <a:noFill/>
        </p:spPr>
        <p:txBody>
          <a:bodyPr wrap="square" lIns="0" tIns="0" rIns="0" bIns="0" rtlCol="0">
            <a:noAutofit/>
          </a:bodyPr>
          <a:lstStyle/>
          <a:p>
            <a:pPr algn="ctr">
              <a:lnSpc>
                <a:spcPts val="2100"/>
              </a:lnSpc>
            </a:pPr>
            <a:r>
              <a:rPr lang="en-US" sz="4400" b="1" dirty="0">
                <a:solidFill>
                  <a:srgbClr val="BED557"/>
                </a:solidFill>
                <a:latin typeface="NettoOT-Bold" panose="02000800000000000000" pitchFamily="50" charset="0"/>
              </a:rPr>
              <a:t>0-3</a:t>
            </a:r>
          </a:p>
          <a:p>
            <a:pPr algn="ctr">
              <a:lnSpc>
                <a:spcPts val="2100"/>
              </a:lnSpc>
              <a:spcAft>
                <a:spcPts val="1200"/>
              </a:spcAft>
            </a:pPr>
            <a:r>
              <a:rPr lang="en-US" sz="2400" b="1" dirty="0">
                <a:solidFill>
                  <a:srgbClr val="BED557"/>
                </a:solidFill>
                <a:latin typeface="NettoOT-Bold" panose="02000800000000000000" pitchFamily="50" charset="0"/>
              </a:rPr>
              <a:t>Correct answers</a:t>
            </a:r>
          </a:p>
          <a:p>
            <a:pPr algn="ctr">
              <a:lnSpc>
                <a:spcPts val="2200"/>
              </a:lnSpc>
            </a:pPr>
            <a:r>
              <a:rPr lang="en-US" dirty="0">
                <a:solidFill>
                  <a:srgbClr val="009FAD"/>
                </a:solidFill>
                <a:latin typeface="NettoOT-Bold" panose="02000800000000000000" pitchFamily="50" charset="0"/>
              </a:rPr>
              <a:t>Good try but there’s still more you can learn about helping to stop cyberbullying that targets people’s gender, bodies or appearances. Remember, if something happening online makes you or your friends feel uncomfortable or unsure, ask an adult for help.</a:t>
            </a:r>
          </a:p>
        </p:txBody>
      </p:sp>
      <p:sp>
        <p:nvSpPr>
          <p:cNvPr id="4" name="TextBox 3">
            <a:extLst>
              <a:ext uri="{FF2B5EF4-FFF2-40B4-BE49-F238E27FC236}">
                <a16:creationId xmlns:a16="http://schemas.microsoft.com/office/drawing/2014/main" id="{1CEF97A6-C976-6D40-8348-6197439FF85A}"/>
              </a:ext>
            </a:extLst>
          </p:cNvPr>
          <p:cNvSpPr txBox="1"/>
          <p:nvPr/>
        </p:nvSpPr>
        <p:spPr>
          <a:xfrm>
            <a:off x="4450463" y="2737281"/>
            <a:ext cx="3257797" cy="5553426"/>
          </a:xfrm>
          <a:prstGeom prst="rect">
            <a:avLst/>
          </a:prstGeom>
          <a:noFill/>
        </p:spPr>
        <p:txBody>
          <a:bodyPr wrap="square" lIns="0" tIns="0" rIns="0" bIns="0" rtlCol="0">
            <a:noAutofit/>
          </a:bodyPr>
          <a:lstStyle/>
          <a:p>
            <a:pPr algn="ctr">
              <a:lnSpc>
                <a:spcPts val="2100"/>
              </a:lnSpc>
            </a:pPr>
            <a:r>
              <a:rPr lang="en-US" sz="4400" b="1" dirty="0">
                <a:solidFill>
                  <a:srgbClr val="BED557"/>
                </a:solidFill>
                <a:latin typeface="NettoOT-Bold" panose="02000800000000000000" pitchFamily="50" charset="0"/>
              </a:rPr>
              <a:t>4-7</a:t>
            </a:r>
          </a:p>
          <a:p>
            <a:pPr algn="ctr">
              <a:lnSpc>
                <a:spcPts val="2100"/>
              </a:lnSpc>
              <a:spcAft>
                <a:spcPts val="1200"/>
              </a:spcAft>
            </a:pPr>
            <a:r>
              <a:rPr lang="en-US" sz="2400" b="1" dirty="0">
                <a:solidFill>
                  <a:srgbClr val="BED557"/>
                </a:solidFill>
                <a:latin typeface="NettoOT-Bold" panose="02000800000000000000" pitchFamily="50" charset="0"/>
              </a:rPr>
              <a:t>Correct answers</a:t>
            </a:r>
          </a:p>
          <a:p>
            <a:pPr algn="ctr">
              <a:lnSpc>
                <a:spcPts val="2200"/>
              </a:lnSpc>
            </a:pPr>
            <a:r>
              <a:rPr lang="en-US" dirty="0">
                <a:solidFill>
                  <a:srgbClr val="009FAD"/>
                </a:solidFill>
                <a:latin typeface="NettoOT-Bold" panose="02000800000000000000" pitchFamily="50" charset="0"/>
              </a:rPr>
              <a:t>Great job. You’re starting to understand how to support others who are being targeted for their gender, bodies or appearance online. Why not go back and look at the questions you didn’t get right? Do you understand why the advice you choose wasn’t the most helpful? Check with an adult if you’re unsure.</a:t>
            </a:r>
          </a:p>
        </p:txBody>
      </p:sp>
      <p:sp>
        <p:nvSpPr>
          <p:cNvPr id="5" name="TextBox 4">
            <a:extLst>
              <a:ext uri="{FF2B5EF4-FFF2-40B4-BE49-F238E27FC236}">
                <a16:creationId xmlns:a16="http://schemas.microsoft.com/office/drawing/2014/main" id="{E26CE4CD-3A6E-BE4C-9742-C37EB93AD5F2}"/>
              </a:ext>
            </a:extLst>
          </p:cNvPr>
          <p:cNvSpPr txBox="1"/>
          <p:nvPr/>
        </p:nvSpPr>
        <p:spPr>
          <a:xfrm>
            <a:off x="8257023" y="2740241"/>
            <a:ext cx="3157804" cy="5553426"/>
          </a:xfrm>
          <a:prstGeom prst="rect">
            <a:avLst/>
          </a:prstGeom>
          <a:noFill/>
        </p:spPr>
        <p:txBody>
          <a:bodyPr wrap="square" lIns="0" tIns="0" rIns="0" bIns="0" rtlCol="0">
            <a:noAutofit/>
          </a:bodyPr>
          <a:lstStyle/>
          <a:p>
            <a:pPr algn="ctr">
              <a:lnSpc>
                <a:spcPts val="2100"/>
              </a:lnSpc>
            </a:pPr>
            <a:r>
              <a:rPr lang="en-US" sz="4400" b="1" dirty="0">
                <a:solidFill>
                  <a:srgbClr val="BED557"/>
                </a:solidFill>
                <a:latin typeface="NettoOT-Bold" panose="02000800000000000000" pitchFamily="50" charset="0"/>
              </a:rPr>
              <a:t>8-10</a:t>
            </a:r>
          </a:p>
          <a:p>
            <a:pPr algn="ctr">
              <a:lnSpc>
                <a:spcPts val="2100"/>
              </a:lnSpc>
              <a:spcAft>
                <a:spcPts val="1200"/>
              </a:spcAft>
            </a:pPr>
            <a:r>
              <a:rPr lang="en-US" sz="2400" b="1" dirty="0">
                <a:solidFill>
                  <a:srgbClr val="BED557"/>
                </a:solidFill>
                <a:latin typeface="NettoOT-Bold" panose="02000800000000000000" pitchFamily="50" charset="0"/>
              </a:rPr>
              <a:t>Correct answers</a:t>
            </a:r>
          </a:p>
          <a:p>
            <a:pPr algn="ctr">
              <a:lnSpc>
                <a:spcPts val="2200"/>
              </a:lnSpc>
            </a:pPr>
            <a:r>
              <a:rPr lang="en-US" dirty="0">
                <a:solidFill>
                  <a:srgbClr val="009FAD"/>
                </a:solidFill>
                <a:latin typeface="NettoOT-Bold" panose="02000800000000000000" pitchFamily="50" charset="0"/>
              </a:rPr>
              <a:t>Fantastic work! You’re an expert in helping to support others getting bullied online for who they are. Why not teach your friends and family the importance of respecting people’s gender, bodies and appearances online and help them to be safe and positive internet users too. Well done!</a:t>
            </a:r>
          </a:p>
        </p:txBody>
      </p:sp>
      <p:grpSp>
        <p:nvGrpSpPr>
          <p:cNvPr id="27" name="Group 26">
            <a:extLst>
              <a:ext uri="{FF2B5EF4-FFF2-40B4-BE49-F238E27FC236}">
                <a16:creationId xmlns:a16="http://schemas.microsoft.com/office/drawing/2014/main" id="{9213EDFC-F547-2042-A646-324AC5DE13D2}"/>
              </a:ext>
            </a:extLst>
          </p:cNvPr>
          <p:cNvGrpSpPr/>
          <p:nvPr/>
        </p:nvGrpSpPr>
        <p:grpSpPr>
          <a:xfrm>
            <a:off x="813587" y="1388656"/>
            <a:ext cx="783849" cy="920842"/>
            <a:chOff x="813587" y="1388656"/>
            <a:chExt cx="783849" cy="920842"/>
          </a:xfrm>
        </p:grpSpPr>
        <p:sp>
          <p:nvSpPr>
            <p:cNvPr id="17" name="Oval 16">
              <a:extLst>
                <a:ext uri="{FF2B5EF4-FFF2-40B4-BE49-F238E27FC236}">
                  <a16:creationId xmlns:a16="http://schemas.microsoft.com/office/drawing/2014/main" id="{E1EB661B-1114-ED4F-AAEB-8B9359A1FD7F}"/>
                </a:ext>
              </a:extLst>
            </p:cNvPr>
            <p:cNvSpPr/>
            <p:nvPr/>
          </p:nvSpPr>
          <p:spPr>
            <a:xfrm>
              <a:off x="828170" y="1547300"/>
              <a:ext cx="762198" cy="76219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DAB3701-4554-8549-AA3E-8E3CD249A1CC}"/>
                </a:ext>
              </a:extLst>
            </p:cNvPr>
            <p:cNvPicPr>
              <a:picLocks noChangeAspect="1"/>
            </p:cNvPicPr>
            <p:nvPr/>
          </p:nvPicPr>
          <p:blipFill>
            <a:blip r:embed="rId2"/>
            <a:srcRect/>
            <a:stretch/>
          </p:blipFill>
          <p:spPr>
            <a:xfrm rot="21151208">
              <a:off x="813587" y="1388656"/>
              <a:ext cx="783849" cy="836105"/>
            </a:xfrm>
            <a:prstGeom prst="rect">
              <a:avLst/>
            </a:prstGeom>
          </p:spPr>
        </p:pic>
      </p:grpSp>
      <p:grpSp>
        <p:nvGrpSpPr>
          <p:cNvPr id="28" name="Group 27">
            <a:extLst>
              <a:ext uri="{FF2B5EF4-FFF2-40B4-BE49-F238E27FC236}">
                <a16:creationId xmlns:a16="http://schemas.microsoft.com/office/drawing/2014/main" id="{93603798-0F68-F641-8674-3A5AC2417C25}"/>
              </a:ext>
            </a:extLst>
          </p:cNvPr>
          <p:cNvGrpSpPr/>
          <p:nvPr/>
        </p:nvGrpSpPr>
        <p:grpSpPr>
          <a:xfrm>
            <a:off x="1812687" y="1303711"/>
            <a:ext cx="846319" cy="956691"/>
            <a:chOff x="1812687" y="1303711"/>
            <a:chExt cx="846319" cy="956691"/>
          </a:xfrm>
        </p:grpSpPr>
        <p:sp>
          <p:nvSpPr>
            <p:cNvPr id="18" name="Oval 17">
              <a:extLst>
                <a:ext uri="{FF2B5EF4-FFF2-40B4-BE49-F238E27FC236}">
                  <a16:creationId xmlns:a16="http://schemas.microsoft.com/office/drawing/2014/main" id="{71ADC27B-DB8B-2247-B0B2-8673D6F7795B}"/>
                </a:ext>
              </a:extLst>
            </p:cNvPr>
            <p:cNvSpPr/>
            <p:nvPr/>
          </p:nvSpPr>
          <p:spPr>
            <a:xfrm>
              <a:off x="1865309" y="1498204"/>
              <a:ext cx="762198" cy="76219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59556B8-4E26-5E49-920E-F92D4FBA2F76}"/>
                </a:ext>
              </a:extLst>
            </p:cNvPr>
            <p:cNvPicPr>
              <a:picLocks noChangeAspect="1"/>
            </p:cNvPicPr>
            <p:nvPr/>
          </p:nvPicPr>
          <p:blipFill rotWithShape="1">
            <a:blip r:embed="rId2"/>
            <a:srcRect/>
            <a:stretch/>
          </p:blipFill>
          <p:spPr>
            <a:xfrm>
              <a:off x="1812687" y="1303711"/>
              <a:ext cx="846319" cy="902741"/>
            </a:xfrm>
            <a:prstGeom prst="rect">
              <a:avLst/>
            </a:prstGeom>
          </p:spPr>
        </p:pic>
      </p:grpSp>
      <p:grpSp>
        <p:nvGrpSpPr>
          <p:cNvPr id="29" name="Group 28">
            <a:extLst>
              <a:ext uri="{FF2B5EF4-FFF2-40B4-BE49-F238E27FC236}">
                <a16:creationId xmlns:a16="http://schemas.microsoft.com/office/drawing/2014/main" id="{F6E22712-2B77-0945-90C1-A1635E46D9AE}"/>
              </a:ext>
            </a:extLst>
          </p:cNvPr>
          <p:cNvGrpSpPr/>
          <p:nvPr/>
        </p:nvGrpSpPr>
        <p:grpSpPr>
          <a:xfrm>
            <a:off x="2910726" y="1338163"/>
            <a:ext cx="846319" cy="946786"/>
            <a:chOff x="2910726" y="1338163"/>
            <a:chExt cx="846319" cy="946786"/>
          </a:xfrm>
        </p:grpSpPr>
        <p:sp>
          <p:nvSpPr>
            <p:cNvPr id="19" name="Oval 18">
              <a:extLst>
                <a:ext uri="{FF2B5EF4-FFF2-40B4-BE49-F238E27FC236}">
                  <a16:creationId xmlns:a16="http://schemas.microsoft.com/office/drawing/2014/main" id="{4C1311DB-8C22-EC44-8920-A1E3C8BAD1AE}"/>
                </a:ext>
              </a:extLst>
            </p:cNvPr>
            <p:cNvSpPr/>
            <p:nvPr/>
          </p:nvSpPr>
          <p:spPr>
            <a:xfrm>
              <a:off x="2988364" y="1522751"/>
              <a:ext cx="762198" cy="76219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3AD4A4B-D904-834A-B793-3FB7A7EE3F53}"/>
                </a:ext>
              </a:extLst>
            </p:cNvPr>
            <p:cNvPicPr>
              <a:picLocks noChangeAspect="1"/>
            </p:cNvPicPr>
            <p:nvPr/>
          </p:nvPicPr>
          <p:blipFill rotWithShape="1">
            <a:blip r:embed="rId2"/>
            <a:srcRect/>
            <a:stretch/>
          </p:blipFill>
          <p:spPr>
            <a:xfrm rot="20998087">
              <a:off x="2910726" y="1338163"/>
              <a:ext cx="846319" cy="902741"/>
            </a:xfrm>
            <a:prstGeom prst="rect">
              <a:avLst/>
            </a:prstGeom>
          </p:spPr>
        </p:pic>
      </p:grpSp>
      <p:grpSp>
        <p:nvGrpSpPr>
          <p:cNvPr id="30" name="Group 29">
            <a:extLst>
              <a:ext uri="{FF2B5EF4-FFF2-40B4-BE49-F238E27FC236}">
                <a16:creationId xmlns:a16="http://schemas.microsoft.com/office/drawing/2014/main" id="{C5EC0B24-8B6E-9543-91F0-DFC286E35B29}"/>
              </a:ext>
            </a:extLst>
          </p:cNvPr>
          <p:cNvGrpSpPr/>
          <p:nvPr/>
        </p:nvGrpSpPr>
        <p:grpSpPr>
          <a:xfrm>
            <a:off x="4005129" y="1353472"/>
            <a:ext cx="846319" cy="902741"/>
            <a:chOff x="4013119" y="1353472"/>
            <a:chExt cx="846319" cy="902741"/>
          </a:xfrm>
        </p:grpSpPr>
        <p:sp>
          <p:nvSpPr>
            <p:cNvPr id="20" name="Oval 19">
              <a:extLst>
                <a:ext uri="{FF2B5EF4-FFF2-40B4-BE49-F238E27FC236}">
                  <a16:creationId xmlns:a16="http://schemas.microsoft.com/office/drawing/2014/main" id="{4D520895-1A8D-FA4B-B24B-A651F5B62ACA}"/>
                </a:ext>
              </a:extLst>
            </p:cNvPr>
            <p:cNvSpPr/>
            <p:nvPr/>
          </p:nvSpPr>
          <p:spPr>
            <a:xfrm>
              <a:off x="4093008" y="1473656"/>
              <a:ext cx="762198" cy="76219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BCDF58B-7F71-694D-A402-3262A660EDAB}"/>
                </a:ext>
              </a:extLst>
            </p:cNvPr>
            <p:cNvPicPr>
              <a:picLocks noChangeAspect="1"/>
            </p:cNvPicPr>
            <p:nvPr/>
          </p:nvPicPr>
          <p:blipFill rotWithShape="1">
            <a:blip r:embed="rId2"/>
            <a:srcRect/>
            <a:stretch/>
          </p:blipFill>
          <p:spPr>
            <a:xfrm rot="21132751">
              <a:off x="4013119" y="1353472"/>
              <a:ext cx="846319" cy="902741"/>
            </a:xfrm>
            <a:prstGeom prst="rect">
              <a:avLst/>
            </a:prstGeom>
          </p:spPr>
        </p:pic>
      </p:grpSp>
      <p:grpSp>
        <p:nvGrpSpPr>
          <p:cNvPr id="31" name="Group 30">
            <a:extLst>
              <a:ext uri="{FF2B5EF4-FFF2-40B4-BE49-F238E27FC236}">
                <a16:creationId xmlns:a16="http://schemas.microsoft.com/office/drawing/2014/main" id="{4AE3B122-0D05-E246-B112-010F8AEE225D}"/>
              </a:ext>
            </a:extLst>
          </p:cNvPr>
          <p:cNvGrpSpPr/>
          <p:nvPr/>
        </p:nvGrpSpPr>
        <p:grpSpPr>
          <a:xfrm>
            <a:off x="5151109" y="1333284"/>
            <a:ext cx="846319" cy="920981"/>
            <a:chOff x="5094991" y="1333284"/>
            <a:chExt cx="846319" cy="920981"/>
          </a:xfrm>
        </p:grpSpPr>
        <p:sp>
          <p:nvSpPr>
            <p:cNvPr id="21" name="Oval 20">
              <a:extLst>
                <a:ext uri="{FF2B5EF4-FFF2-40B4-BE49-F238E27FC236}">
                  <a16:creationId xmlns:a16="http://schemas.microsoft.com/office/drawing/2014/main" id="{78B27153-878C-3742-9E25-ED0630A439F4}"/>
                </a:ext>
              </a:extLst>
            </p:cNvPr>
            <p:cNvSpPr/>
            <p:nvPr/>
          </p:nvSpPr>
          <p:spPr>
            <a:xfrm>
              <a:off x="5117872" y="1492067"/>
              <a:ext cx="762198" cy="76219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0787214-8BBE-4F4A-80E7-9A735E9AC59B}"/>
                </a:ext>
              </a:extLst>
            </p:cNvPr>
            <p:cNvPicPr>
              <a:picLocks noChangeAspect="1"/>
            </p:cNvPicPr>
            <p:nvPr/>
          </p:nvPicPr>
          <p:blipFill rotWithShape="1">
            <a:blip r:embed="rId2"/>
            <a:srcRect/>
            <a:stretch/>
          </p:blipFill>
          <p:spPr>
            <a:xfrm>
              <a:off x="5094991" y="1333284"/>
              <a:ext cx="846319" cy="902741"/>
            </a:xfrm>
            <a:prstGeom prst="rect">
              <a:avLst/>
            </a:prstGeom>
          </p:spPr>
        </p:pic>
      </p:grpSp>
      <p:grpSp>
        <p:nvGrpSpPr>
          <p:cNvPr id="32" name="Group 31">
            <a:extLst>
              <a:ext uri="{FF2B5EF4-FFF2-40B4-BE49-F238E27FC236}">
                <a16:creationId xmlns:a16="http://schemas.microsoft.com/office/drawing/2014/main" id="{A8B6E7AC-033B-3448-A117-A22FDA6D23FC}"/>
              </a:ext>
            </a:extLst>
          </p:cNvPr>
          <p:cNvGrpSpPr/>
          <p:nvPr/>
        </p:nvGrpSpPr>
        <p:grpSpPr>
          <a:xfrm>
            <a:off x="6318990" y="1364525"/>
            <a:ext cx="782971" cy="908150"/>
            <a:chOff x="6223990" y="1364525"/>
            <a:chExt cx="782971" cy="908150"/>
          </a:xfrm>
        </p:grpSpPr>
        <p:sp>
          <p:nvSpPr>
            <p:cNvPr id="22" name="Oval 21">
              <a:extLst>
                <a:ext uri="{FF2B5EF4-FFF2-40B4-BE49-F238E27FC236}">
                  <a16:creationId xmlns:a16="http://schemas.microsoft.com/office/drawing/2014/main" id="{E4449834-4CD8-7A40-AA01-0D2A27A8A5F0}"/>
                </a:ext>
              </a:extLst>
            </p:cNvPr>
            <p:cNvSpPr/>
            <p:nvPr/>
          </p:nvSpPr>
          <p:spPr>
            <a:xfrm>
              <a:off x="6240927" y="1510477"/>
              <a:ext cx="762198" cy="76219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2EC1EB5-4C24-8142-85BE-4ED879D22C5E}"/>
                </a:ext>
              </a:extLst>
            </p:cNvPr>
            <p:cNvPicPr>
              <a:picLocks noChangeAspect="1"/>
            </p:cNvPicPr>
            <p:nvPr/>
          </p:nvPicPr>
          <p:blipFill>
            <a:blip r:embed="rId3"/>
            <a:srcRect/>
            <a:stretch/>
          </p:blipFill>
          <p:spPr>
            <a:xfrm rot="21177704">
              <a:off x="6223990" y="1364525"/>
              <a:ext cx="782971" cy="854151"/>
            </a:xfrm>
            <a:prstGeom prst="rect">
              <a:avLst/>
            </a:prstGeom>
          </p:spPr>
        </p:pic>
      </p:grpSp>
      <p:grpSp>
        <p:nvGrpSpPr>
          <p:cNvPr id="33" name="Group 32">
            <a:extLst>
              <a:ext uri="{FF2B5EF4-FFF2-40B4-BE49-F238E27FC236}">
                <a16:creationId xmlns:a16="http://schemas.microsoft.com/office/drawing/2014/main" id="{E5848B0E-FAB9-8443-91B1-E6B6C6BA93B9}"/>
              </a:ext>
            </a:extLst>
          </p:cNvPr>
          <p:cNvGrpSpPr/>
          <p:nvPr/>
        </p:nvGrpSpPr>
        <p:grpSpPr>
          <a:xfrm>
            <a:off x="7244302" y="1344045"/>
            <a:ext cx="846319" cy="910220"/>
            <a:chOff x="7244302" y="1344045"/>
            <a:chExt cx="846319" cy="910220"/>
          </a:xfrm>
        </p:grpSpPr>
        <p:sp>
          <p:nvSpPr>
            <p:cNvPr id="23" name="Oval 22">
              <a:extLst>
                <a:ext uri="{FF2B5EF4-FFF2-40B4-BE49-F238E27FC236}">
                  <a16:creationId xmlns:a16="http://schemas.microsoft.com/office/drawing/2014/main" id="{51544A7F-D63A-8B4E-A4B0-2804259B2BED}"/>
                </a:ext>
              </a:extLst>
            </p:cNvPr>
            <p:cNvSpPr/>
            <p:nvPr/>
          </p:nvSpPr>
          <p:spPr>
            <a:xfrm>
              <a:off x="7327161" y="1492067"/>
              <a:ext cx="762198" cy="76219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D09A7A5-4AE8-9049-87A8-BC05409CD69A}"/>
                </a:ext>
              </a:extLst>
            </p:cNvPr>
            <p:cNvPicPr>
              <a:picLocks noChangeAspect="1"/>
            </p:cNvPicPr>
            <p:nvPr/>
          </p:nvPicPr>
          <p:blipFill rotWithShape="1">
            <a:blip r:embed="rId2"/>
            <a:srcRect/>
            <a:stretch/>
          </p:blipFill>
          <p:spPr>
            <a:xfrm rot="21267429">
              <a:off x="7244302" y="1344045"/>
              <a:ext cx="846319" cy="902741"/>
            </a:xfrm>
            <a:prstGeom prst="rect">
              <a:avLst/>
            </a:prstGeom>
          </p:spPr>
        </p:pic>
      </p:grpSp>
      <p:grpSp>
        <p:nvGrpSpPr>
          <p:cNvPr id="34" name="Group 33">
            <a:extLst>
              <a:ext uri="{FF2B5EF4-FFF2-40B4-BE49-F238E27FC236}">
                <a16:creationId xmlns:a16="http://schemas.microsoft.com/office/drawing/2014/main" id="{3A790B02-82B1-204F-927A-A1B9A86103D4}"/>
              </a:ext>
            </a:extLst>
          </p:cNvPr>
          <p:cNvGrpSpPr/>
          <p:nvPr/>
        </p:nvGrpSpPr>
        <p:grpSpPr>
          <a:xfrm>
            <a:off x="8305443" y="1302334"/>
            <a:ext cx="846319" cy="970342"/>
            <a:chOff x="8305443" y="1302334"/>
            <a:chExt cx="846319" cy="970342"/>
          </a:xfrm>
        </p:grpSpPr>
        <p:sp>
          <p:nvSpPr>
            <p:cNvPr id="24" name="Oval 23">
              <a:extLst>
                <a:ext uri="{FF2B5EF4-FFF2-40B4-BE49-F238E27FC236}">
                  <a16:creationId xmlns:a16="http://schemas.microsoft.com/office/drawing/2014/main" id="{DFF12F98-DBF3-2148-AE94-690788B74317}"/>
                </a:ext>
              </a:extLst>
            </p:cNvPr>
            <p:cNvSpPr/>
            <p:nvPr/>
          </p:nvSpPr>
          <p:spPr>
            <a:xfrm>
              <a:off x="8352025" y="1510478"/>
              <a:ext cx="762198" cy="76219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D6ACF5C1-10CF-F242-BD80-6EAB843C42DA}"/>
                </a:ext>
              </a:extLst>
            </p:cNvPr>
            <p:cNvPicPr>
              <a:picLocks noChangeAspect="1"/>
            </p:cNvPicPr>
            <p:nvPr/>
          </p:nvPicPr>
          <p:blipFill rotWithShape="1">
            <a:blip r:embed="rId2"/>
            <a:srcRect/>
            <a:stretch/>
          </p:blipFill>
          <p:spPr>
            <a:xfrm rot="162617">
              <a:off x="8305443" y="1302334"/>
              <a:ext cx="846319" cy="902741"/>
            </a:xfrm>
            <a:prstGeom prst="rect">
              <a:avLst/>
            </a:prstGeom>
          </p:spPr>
        </p:pic>
      </p:grpSp>
      <p:grpSp>
        <p:nvGrpSpPr>
          <p:cNvPr id="35" name="Group 34">
            <a:extLst>
              <a:ext uri="{FF2B5EF4-FFF2-40B4-BE49-F238E27FC236}">
                <a16:creationId xmlns:a16="http://schemas.microsoft.com/office/drawing/2014/main" id="{A7BFE587-2596-6C4C-8BE3-EEF0FC9B84F1}"/>
              </a:ext>
            </a:extLst>
          </p:cNvPr>
          <p:cNvGrpSpPr/>
          <p:nvPr/>
        </p:nvGrpSpPr>
        <p:grpSpPr>
          <a:xfrm>
            <a:off x="9397618" y="1358978"/>
            <a:ext cx="846319" cy="932108"/>
            <a:chOff x="9397618" y="1358978"/>
            <a:chExt cx="846319" cy="932108"/>
          </a:xfrm>
        </p:grpSpPr>
        <p:sp>
          <p:nvSpPr>
            <p:cNvPr id="25" name="Oval 24">
              <a:extLst>
                <a:ext uri="{FF2B5EF4-FFF2-40B4-BE49-F238E27FC236}">
                  <a16:creationId xmlns:a16="http://schemas.microsoft.com/office/drawing/2014/main" id="{B3B5D978-7A6C-AE48-9470-CCEF7BF46309}"/>
                </a:ext>
              </a:extLst>
            </p:cNvPr>
            <p:cNvSpPr/>
            <p:nvPr/>
          </p:nvSpPr>
          <p:spPr>
            <a:xfrm>
              <a:off x="9475080" y="1528888"/>
              <a:ext cx="762198" cy="76219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DEDD223-974F-404F-A6B1-8B79EBED41AB}"/>
                </a:ext>
              </a:extLst>
            </p:cNvPr>
            <p:cNvPicPr>
              <a:picLocks noChangeAspect="1"/>
            </p:cNvPicPr>
            <p:nvPr/>
          </p:nvPicPr>
          <p:blipFill rotWithShape="1">
            <a:blip r:embed="rId2"/>
            <a:srcRect/>
            <a:stretch/>
          </p:blipFill>
          <p:spPr>
            <a:xfrm rot="20975051">
              <a:off x="9397618" y="1358978"/>
              <a:ext cx="846319" cy="902741"/>
            </a:xfrm>
            <a:prstGeom prst="rect">
              <a:avLst/>
            </a:prstGeom>
          </p:spPr>
        </p:pic>
      </p:grpSp>
      <p:grpSp>
        <p:nvGrpSpPr>
          <p:cNvPr id="36" name="Group 35">
            <a:extLst>
              <a:ext uri="{FF2B5EF4-FFF2-40B4-BE49-F238E27FC236}">
                <a16:creationId xmlns:a16="http://schemas.microsoft.com/office/drawing/2014/main" id="{F6BE3A9C-F7AB-5D45-A98F-107C03271792}"/>
              </a:ext>
            </a:extLst>
          </p:cNvPr>
          <p:cNvGrpSpPr/>
          <p:nvPr/>
        </p:nvGrpSpPr>
        <p:grpSpPr>
          <a:xfrm>
            <a:off x="10516822" y="1349467"/>
            <a:ext cx="846319" cy="935482"/>
            <a:chOff x="10516822" y="1349467"/>
            <a:chExt cx="846319" cy="935482"/>
          </a:xfrm>
        </p:grpSpPr>
        <p:sp>
          <p:nvSpPr>
            <p:cNvPr id="26" name="Oval 25">
              <a:extLst>
                <a:ext uri="{FF2B5EF4-FFF2-40B4-BE49-F238E27FC236}">
                  <a16:creationId xmlns:a16="http://schemas.microsoft.com/office/drawing/2014/main" id="{FF942F1F-2095-5849-98C7-F25484AAA7D2}"/>
                </a:ext>
              </a:extLst>
            </p:cNvPr>
            <p:cNvSpPr/>
            <p:nvPr/>
          </p:nvSpPr>
          <p:spPr>
            <a:xfrm>
              <a:off x="10574043" y="1522751"/>
              <a:ext cx="762198" cy="76219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E7DABC8-F7D9-EC4A-A477-18DE02100D1E}"/>
                </a:ext>
              </a:extLst>
            </p:cNvPr>
            <p:cNvPicPr>
              <a:picLocks noChangeAspect="1"/>
            </p:cNvPicPr>
            <p:nvPr/>
          </p:nvPicPr>
          <p:blipFill rotWithShape="1">
            <a:blip r:embed="rId2"/>
            <a:srcRect/>
            <a:stretch/>
          </p:blipFill>
          <p:spPr>
            <a:xfrm>
              <a:off x="10516822" y="1349467"/>
              <a:ext cx="846319" cy="902741"/>
            </a:xfrm>
            <a:prstGeom prst="rect">
              <a:avLst/>
            </a:prstGeom>
          </p:spPr>
        </p:pic>
      </p:grpSp>
    </p:spTree>
    <p:extLst>
      <p:ext uri="{BB962C8B-B14F-4D97-AF65-F5344CB8AC3E}">
        <p14:creationId xmlns:p14="http://schemas.microsoft.com/office/powerpoint/2010/main" val="71015324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2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29"/>
                                            </p:tgtEl>
                                            <p:attrNameLst>
                                              <p:attrName>style.visibility</p:attrName>
                                            </p:attrNameLst>
                                          </p:cBhvr>
                                          <p:to>
                                            <p:strVal val="visible"/>
                                          </p:to>
                                        </p:set>
                                      </p:childTnLst>
                                    </p:cTn>
                                  </p:par>
                                </p:childTnLst>
                              </p:cTn>
                            </p:par>
                            <p:par>
                              <p:cTn id="13" fill="hold">
                                <p:stCondLst>
                                  <p:cond delay="1000"/>
                                </p:stCondLst>
                                <p:childTnLst>
                                  <p:par>
                                    <p:cTn id="14" presetID="6" presetClass="emph" presetSubtype="0" autoRev="1" fill="hold" nodeType="afterEffect" p14:presetBounceEnd="50000">
                                      <p:stCondLst>
                                        <p:cond delay="0"/>
                                      </p:stCondLst>
                                      <p:childTnLst>
                                        <p:animScale p14:bounceEnd="50000">
                                          <p:cBhvr>
                                            <p:cTn id="15" dur="500" fill="hold"/>
                                            <p:tgtEl>
                                              <p:spTgt spid="27"/>
                                            </p:tgtEl>
                                          </p:cBhvr>
                                          <p:by x="125000" y="125000"/>
                                        </p:animScale>
                                      </p:childTnLst>
                                    </p:cTn>
                                  </p:par>
                                  <p:par>
                                    <p:cTn id="16" presetID="6" presetClass="emph" presetSubtype="0" autoRev="1" fill="hold" nodeType="withEffect" p14:presetBounceEnd="50000">
                                      <p:stCondLst>
                                        <p:cond delay="0"/>
                                      </p:stCondLst>
                                      <p:childTnLst>
                                        <p:animScale p14:bounceEnd="50000">
                                          <p:cBhvr>
                                            <p:cTn id="17" dur="500" fill="hold"/>
                                            <p:tgtEl>
                                              <p:spTgt spid="28"/>
                                            </p:tgtEl>
                                          </p:cBhvr>
                                          <p:by x="125000" y="125000"/>
                                        </p:animScale>
                                      </p:childTnLst>
                                    </p:cTn>
                                  </p:par>
                                  <p:par>
                                    <p:cTn id="18" presetID="6" presetClass="emph" presetSubtype="0" autoRev="1" fill="hold" nodeType="withEffect" p14:presetBounceEnd="50000">
                                      <p:stCondLst>
                                        <p:cond delay="0"/>
                                      </p:stCondLst>
                                      <p:childTnLst>
                                        <p:animScale p14:bounceEnd="50000">
                                          <p:cBhvr>
                                            <p:cTn id="19" dur="500" fill="hold"/>
                                            <p:tgtEl>
                                              <p:spTgt spid="29"/>
                                            </p:tgtEl>
                                          </p:cBhvr>
                                          <p:by x="125000" y="125000"/>
                                        </p:animScale>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par>
                              <p:cTn id="24" fill="hold">
                                <p:stCondLst>
                                  <p:cond delay="2500"/>
                                </p:stCondLst>
                                <p:childTnLst>
                                  <p:par>
                                    <p:cTn id="25" presetID="10" presetClass="entr" presetSubtype="0" fill="hold" grpId="0" nodeType="afterEffect">
                                      <p:stCondLst>
                                        <p:cond delay="50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par>
                              <p:cTn id="28" fill="hold">
                                <p:stCondLst>
                                  <p:cond delay="3500"/>
                                </p:stCondLst>
                                <p:childTnLst>
                                  <p:par>
                                    <p:cTn id="29" presetID="10" presetClass="entr" presetSubtype="0" fill="hold" grpId="0" nodeType="afterEffect">
                                      <p:stCondLst>
                                        <p:cond delay="50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500"/>
                                      </p:stCondLst>
                                      <p:childTnLst>
                                        <p:set>
                                          <p:cBhvr>
                                            <p:cTn id="38" dur="1" fill="hold">
                                              <p:stCondLst>
                                                <p:cond delay="0"/>
                                              </p:stCondLst>
                                            </p:cTn>
                                            <p:tgtEl>
                                              <p:spTgt spid="31"/>
                                            </p:tgtEl>
                                            <p:attrNameLst>
                                              <p:attrName>style.visibility</p:attrName>
                                            </p:attrNameLst>
                                          </p:cBhvr>
                                          <p:to>
                                            <p:strVal val="visible"/>
                                          </p:to>
                                        </p:set>
                                      </p:childTnLst>
                                    </p:cTn>
                                  </p:par>
                                </p:childTnLst>
                              </p:cTn>
                            </p:par>
                            <p:par>
                              <p:cTn id="39" fill="hold">
                                <p:stCondLst>
                                  <p:cond delay="500"/>
                                </p:stCondLst>
                                <p:childTnLst>
                                  <p:par>
                                    <p:cTn id="40" presetID="1" presetClass="entr" presetSubtype="0" fill="hold" nodeType="afterEffect">
                                      <p:stCondLst>
                                        <p:cond delay="500"/>
                                      </p:stCondLst>
                                      <p:childTnLst>
                                        <p:set>
                                          <p:cBhvr>
                                            <p:cTn id="41" dur="1" fill="hold">
                                              <p:stCondLst>
                                                <p:cond delay="0"/>
                                              </p:stCondLst>
                                            </p:cTn>
                                            <p:tgtEl>
                                              <p:spTgt spid="32"/>
                                            </p:tgtEl>
                                            <p:attrNameLst>
                                              <p:attrName>style.visibility</p:attrName>
                                            </p:attrNameLst>
                                          </p:cBhvr>
                                          <p:to>
                                            <p:strVal val="visible"/>
                                          </p:to>
                                        </p:set>
                                      </p:childTnLst>
                                    </p:cTn>
                                  </p:par>
                                </p:childTnLst>
                              </p:cTn>
                            </p:par>
                            <p:par>
                              <p:cTn id="42" fill="hold">
                                <p:stCondLst>
                                  <p:cond delay="1000"/>
                                </p:stCondLst>
                                <p:childTnLst>
                                  <p:par>
                                    <p:cTn id="43" presetID="1" presetClass="entr" presetSubtype="0" fill="hold" nodeType="afterEffect">
                                      <p:stCondLst>
                                        <p:cond delay="500"/>
                                      </p:stCondLst>
                                      <p:childTnLst>
                                        <p:set>
                                          <p:cBhvr>
                                            <p:cTn id="44" dur="1" fill="hold">
                                              <p:stCondLst>
                                                <p:cond delay="0"/>
                                              </p:stCondLst>
                                            </p:cTn>
                                            <p:tgtEl>
                                              <p:spTgt spid="33"/>
                                            </p:tgtEl>
                                            <p:attrNameLst>
                                              <p:attrName>style.visibility</p:attrName>
                                            </p:attrNameLst>
                                          </p:cBhvr>
                                          <p:to>
                                            <p:strVal val="visible"/>
                                          </p:to>
                                        </p:set>
                                      </p:childTnLst>
                                    </p:cTn>
                                  </p:par>
                                </p:childTnLst>
                              </p:cTn>
                            </p:par>
                            <p:par>
                              <p:cTn id="45" fill="hold">
                                <p:stCondLst>
                                  <p:cond delay="1500"/>
                                </p:stCondLst>
                                <p:childTnLst>
                                  <p:par>
                                    <p:cTn id="46" presetID="6" presetClass="emph" presetSubtype="0" autoRev="1" fill="hold" nodeType="afterEffect" p14:presetBounceEnd="50000">
                                      <p:stCondLst>
                                        <p:cond delay="0"/>
                                      </p:stCondLst>
                                      <p:childTnLst>
                                        <p:animScale p14:bounceEnd="50000">
                                          <p:cBhvr>
                                            <p:cTn id="47" dur="500" fill="hold"/>
                                            <p:tgtEl>
                                              <p:spTgt spid="30"/>
                                            </p:tgtEl>
                                          </p:cBhvr>
                                          <p:by x="125000" y="125000"/>
                                        </p:animScale>
                                      </p:childTnLst>
                                    </p:cTn>
                                  </p:par>
                                  <p:par>
                                    <p:cTn id="48" presetID="6" presetClass="emph" presetSubtype="0" autoRev="1" fill="hold" nodeType="withEffect" p14:presetBounceEnd="50000">
                                      <p:stCondLst>
                                        <p:cond delay="0"/>
                                      </p:stCondLst>
                                      <p:childTnLst>
                                        <p:animScale p14:bounceEnd="50000">
                                          <p:cBhvr>
                                            <p:cTn id="49" dur="500" fill="hold"/>
                                            <p:tgtEl>
                                              <p:spTgt spid="31"/>
                                            </p:tgtEl>
                                          </p:cBhvr>
                                          <p:by x="125000" y="125000"/>
                                        </p:animScale>
                                      </p:childTnLst>
                                    </p:cTn>
                                  </p:par>
                                  <p:par>
                                    <p:cTn id="50" presetID="6" presetClass="emph" presetSubtype="0" autoRev="1" fill="hold" nodeType="withEffect" p14:presetBounceEnd="50000">
                                      <p:stCondLst>
                                        <p:cond delay="0"/>
                                      </p:stCondLst>
                                      <p:childTnLst>
                                        <p:animScale p14:bounceEnd="50000">
                                          <p:cBhvr>
                                            <p:cTn id="51" dur="500" fill="hold"/>
                                            <p:tgtEl>
                                              <p:spTgt spid="32"/>
                                            </p:tgtEl>
                                          </p:cBhvr>
                                          <p:by x="125000" y="125000"/>
                                        </p:animScale>
                                      </p:childTnLst>
                                    </p:cTn>
                                  </p:par>
                                  <p:par>
                                    <p:cTn id="52" presetID="6" presetClass="emph" presetSubtype="0" autoRev="1" fill="hold" nodeType="withEffect" p14:presetBounceEnd="50000">
                                      <p:stCondLst>
                                        <p:cond delay="0"/>
                                      </p:stCondLst>
                                      <p:childTnLst>
                                        <p:animScale p14:bounceEnd="50000">
                                          <p:cBhvr>
                                            <p:cTn id="53" dur="500" fill="hold"/>
                                            <p:tgtEl>
                                              <p:spTgt spid="33"/>
                                            </p:tgtEl>
                                          </p:cBhvr>
                                          <p:by x="125000" y="125000"/>
                                        </p:animScale>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4">
                                                <p:txEl>
                                                  <p:pRg st="0" end="0"/>
                                                </p:txEl>
                                              </p:spTgt>
                                            </p:tgtEl>
                                            <p:attrNameLst>
                                              <p:attrName>style.visibility</p:attrName>
                                            </p:attrNameLst>
                                          </p:cBhvr>
                                          <p:to>
                                            <p:strVal val="visible"/>
                                          </p:to>
                                        </p:set>
                                        <p:animEffect transition="in" filter="fade">
                                          <p:cBhvr>
                                            <p:cTn id="57" dur="500"/>
                                            <p:tgtEl>
                                              <p:spTgt spid="4">
                                                <p:txEl>
                                                  <p:pRg st="0" end="0"/>
                                                </p:txEl>
                                              </p:spTgt>
                                            </p:tgtEl>
                                          </p:cBhvr>
                                        </p:animEffect>
                                      </p:childTnLst>
                                    </p:cTn>
                                  </p:par>
                                </p:childTnLst>
                              </p:cTn>
                            </p:par>
                            <p:par>
                              <p:cTn id="58" fill="hold">
                                <p:stCondLst>
                                  <p:cond delay="3000"/>
                                </p:stCondLst>
                                <p:childTnLst>
                                  <p:par>
                                    <p:cTn id="59" presetID="10" presetClass="entr" presetSubtype="0" fill="hold" grpId="0" nodeType="afterEffect">
                                      <p:stCondLst>
                                        <p:cond delay="0"/>
                                      </p:stCondLst>
                                      <p:childTnLst>
                                        <p:set>
                                          <p:cBhvr>
                                            <p:cTn id="60" dur="1" fill="hold">
                                              <p:stCondLst>
                                                <p:cond delay="0"/>
                                              </p:stCondLst>
                                            </p:cTn>
                                            <p:tgtEl>
                                              <p:spTgt spid="4">
                                                <p:txEl>
                                                  <p:pRg st="1" end="1"/>
                                                </p:txEl>
                                              </p:spTgt>
                                            </p:tgtEl>
                                            <p:attrNameLst>
                                              <p:attrName>style.visibility</p:attrName>
                                            </p:attrNameLst>
                                          </p:cBhvr>
                                          <p:to>
                                            <p:strVal val="visible"/>
                                          </p:to>
                                        </p:set>
                                        <p:animEffect transition="in" filter="fade">
                                          <p:cBhvr>
                                            <p:cTn id="61" dur="500"/>
                                            <p:tgtEl>
                                              <p:spTgt spid="4">
                                                <p:txEl>
                                                  <p:pRg st="1" end="1"/>
                                                </p:txEl>
                                              </p:spTgt>
                                            </p:tgtEl>
                                          </p:cBhvr>
                                        </p:animEffect>
                                      </p:childTnLst>
                                    </p:cTn>
                                  </p:par>
                                </p:childTnLst>
                              </p:cTn>
                            </p:par>
                            <p:par>
                              <p:cTn id="62" fill="hold">
                                <p:stCondLst>
                                  <p:cond delay="3500"/>
                                </p:stCondLst>
                                <p:childTnLst>
                                  <p:par>
                                    <p:cTn id="63" presetID="10" presetClass="entr" presetSubtype="0" fill="hold" grpId="0" nodeType="afterEffect">
                                      <p:stCondLst>
                                        <p:cond delay="0"/>
                                      </p:stCondLst>
                                      <p:childTnLst>
                                        <p:set>
                                          <p:cBhvr>
                                            <p:cTn id="64" dur="1" fill="hold">
                                              <p:stCondLst>
                                                <p:cond delay="0"/>
                                              </p:stCondLst>
                                            </p:cTn>
                                            <p:tgtEl>
                                              <p:spTgt spid="4">
                                                <p:txEl>
                                                  <p:pRg st="2" end="2"/>
                                                </p:txEl>
                                              </p:spTgt>
                                            </p:tgtEl>
                                            <p:attrNameLst>
                                              <p:attrName>style.visibility</p:attrName>
                                            </p:attrNameLst>
                                          </p:cBhvr>
                                          <p:to>
                                            <p:strVal val="visible"/>
                                          </p:to>
                                        </p:set>
                                        <p:animEffect transition="in" filter="fade">
                                          <p:cBhvr>
                                            <p:cTn id="65" dur="500"/>
                                            <p:tgtEl>
                                              <p:spTgt spid="4">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4"/>
                                            </p:tgtEl>
                                            <p:attrNameLst>
                                              <p:attrName>style.visibility</p:attrName>
                                            </p:attrNameLst>
                                          </p:cBhvr>
                                          <p:to>
                                            <p:strVal val="visible"/>
                                          </p:to>
                                        </p:set>
                                      </p:childTnLst>
                                    </p:cTn>
                                  </p:par>
                                </p:childTnLst>
                              </p:cTn>
                            </p:par>
                            <p:par>
                              <p:cTn id="70" fill="hold">
                                <p:stCondLst>
                                  <p:cond delay="0"/>
                                </p:stCondLst>
                                <p:childTnLst>
                                  <p:par>
                                    <p:cTn id="71" presetID="1" presetClass="entr" presetSubtype="0" fill="hold" nodeType="afterEffect">
                                      <p:stCondLst>
                                        <p:cond delay="500"/>
                                      </p:stCondLst>
                                      <p:childTnLst>
                                        <p:set>
                                          <p:cBhvr>
                                            <p:cTn id="72" dur="1" fill="hold">
                                              <p:stCondLst>
                                                <p:cond delay="0"/>
                                              </p:stCondLst>
                                            </p:cTn>
                                            <p:tgtEl>
                                              <p:spTgt spid="35"/>
                                            </p:tgtEl>
                                            <p:attrNameLst>
                                              <p:attrName>style.visibility</p:attrName>
                                            </p:attrNameLst>
                                          </p:cBhvr>
                                          <p:to>
                                            <p:strVal val="visible"/>
                                          </p:to>
                                        </p:set>
                                      </p:childTnLst>
                                    </p:cTn>
                                  </p:par>
                                </p:childTnLst>
                              </p:cTn>
                            </p:par>
                            <p:par>
                              <p:cTn id="73" fill="hold">
                                <p:stCondLst>
                                  <p:cond delay="500"/>
                                </p:stCondLst>
                                <p:childTnLst>
                                  <p:par>
                                    <p:cTn id="74" presetID="1" presetClass="entr" presetSubtype="0" fill="hold" nodeType="afterEffect">
                                      <p:stCondLst>
                                        <p:cond delay="500"/>
                                      </p:stCondLst>
                                      <p:childTnLst>
                                        <p:set>
                                          <p:cBhvr>
                                            <p:cTn id="75" dur="1" fill="hold">
                                              <p:stCondLst>
                                                <p:cond delay="0"/>
                                              </p:stCondLst>
                                            </p:cTn>
                                            <p:tgtEl>
                                              <p:spTgt spid="36"/>
                                            </p:tgtEl>
                                            <p:attrNameLst>
                                              <p:attrName>style.visibility</p:attrName>
                                            </p:attrNameLst>
                                          </p:cBhvr>
                                          <p:to>
                                            <p:strVal val="visible"/>
                                          </p:to>
                                        </p:set>
                                      </p:childTnLst>
                                    </p:cTn>
                                  </p:par>
                                </p:childTnLst>
                              </p:cTn>
                            </p:par>
                            <p:par>
                              <p:cTn id="76" fill="hold">
                                <p:stCondLst>
                                  <p:cond delay="1000"/>
                                </p:stCondLst>
                                <p:childTnLst>
                                  <p:par>
                                    <p:cTn id="77" presetID="6" presetClass="emph" presetSubtype="0" autoRev="1" fill="hold" nodeType="afterEffect" p14:presetBounceEnd="50000">
                                      <p:stCondLst>
                                        <p:cond delay="0"/>
                                      </p:stCondLst>
                                      <p:childTnLst>
                                        <p:animScale p14:bounceEnd="50000">
                                          <p:cBhvr>
                                            <p:cTn id="78" dur="500" fill="hold"/>
                                            <p:tgtEl>
                                              <p:spTgt spid="34"/>
                                            </p:tgtEl>
                                          </p:cBhvr>
                                          <p:by x="125000" y="125000"/>
                                        </p:animScale>
                                      </p:childTnLst>
                                    </p:cTn>
                                  </p:par>
                                  <p:par>
                                    <p:cTn id="79" presetID="6" presetClass="emph" presetSubtype="0" autoRev="1" fill="hold" nodeType="withEffect" p14:presetBounceEnd="50000">
                                      <p:stCondLst>
                                        <p:cond delay="0"/>
                                      </p:stCondLst>
                                      <p:childTnLst>
                                        <p:animScale p14:bounceEnd="50000">
                                          <p:cBhvr>
                                            <p:cTn id="80" dur="500" fill="hold"/>
                                            <p:tgtEl>
                                              <p:spTgt spid="35"/>
                                            </p:tgtEl>
                                          </p:cBhvr>
                                          <p:by x="125000" y="125000"/>
                                        </p:animScale>
                                      </p:childTnLst>
                                    </p:cTn>
                                  </p:par>
                                  <p:par>
                                    <p:cTn id="81" presetID="6" presetClass="emph" presetSubtype="0" autoRev="1" fill="hold" nodeType="withEffect" p14:presetBounceEnd="50000">
                                      <p:stCondLst>
                                        <p:cond delay="0"/>
                                      </p:stCondLst>
                                      <p:childTnLst>
                                        <p:animScale p14:bounceEnd="50000">
                                          <p:cBhvr>
                                            <p:cTn id="82" dur="500" fill="hold"/>
                                            <p:tgtEl>
                                              <p:spTgt spid="36"/>
                                            </p:tgtEl>
                                          </p:cBhvr>
                                          <p:by x="125000" y="125000"/>
                                        </p:animScale>
                                      </p:childTnLst>
                                    </p:cTn>
                                  </p:par>
                                </p:childTnLst>
                              </p:cTn>
                            </p:par>
                            <p:par>
                              <p:cTn id="83" fill="hold">
                                <p:stCondLst>
                                  <p:cond delay="2000"/>
                                </p:stCondLst>
                                <p:childTnLst>
                                  <p:par>
                                    <p:cTn id="84" presetID="10" presetClass="entr" presetSubtype="0" fill="hold" grpId="0" nodeType="afterEffect">
                                      <p:stCondLst>
                                        <p:cond delay="0"/>
                                      </p:stCondLst>
                                      <p:childTnLst>
                                        <p:set>
                                          <p:cBhvr>
                                            <p:cTn id="85" dur="1" fill="hold">
                                              <p:stCondLst>
                                                <p:cond delay="0"/>
                                              </p:stCondLst>
                                            </p:cTn>
                                            <p:tgtEl>
                                              <p:spTgt spid="5">
                                                <p:txEl>
                                                  <p:pRg st="0" end="0"/>
                                                </p:txEl>
                                              </p:spTgt>
                                            </p:tgtEl>
                                            <p:attrNameLst>
                                              <p:attrName>style.visibility</p:attrName>
                                            </p:attrNameLst>
                                          </p:cBhvr>
                                          <p:to>
                                            <p:strVal val="visible"/>
                                          </p:to>
                                        </p:set>
                                        <p:animEffect transition="in" filter="fade">
                                          <p:cBhvr>
                                            <p:cTn id="86" dur="500"/>
                                            <p:tgtEl>
                                              <p:spTgt spid="5">
                                                <p:txEl>
                                                  <p:pRg st="0" end="0"/>
                                                </p:txEl>
                                              </p:spTgt>
                                            </p:tgtEl>
                                          </p:cBhvr>
                                        </p:animEffect>
                                      </p:childTnLst>
                                    </p:cTn>
                                  </p:par>
                                </p:childTnLst>
                              </p:cTn>
                            </p:par>
                            <p:par>
                              <p:cTn id="87" fill="hold">
                                <p:stCondLst>
                                  <p:cond delay="2500"/>
                                </p:stCondLst>
                                <p:childTnLst>
                                  <p:par>
                                    <p:cTn id="88" presetID="10" presetClass="entr" presetSubtype="0" fill="hold" grpId="0" nodeType="afterEffect">
                                      <p:stCondLst>
                                        <p:cond delay="0"/>
                                      </p:stCondLst>
                                      <p:childTnLst>
                                        <p:set>
                                          <p:cBhvr>
                                            <p:cTn id="89" dur="1" fill="hold">
                                              <p:stCondLst>
                                                <p:cond delay="0"/>
                                              </p:stCondLst>
                                            </p:cTn>
                                            <p:tgtEl>
                                              <p:spTgt spid="5">
                                                <p:txEl>
                                                  <p:pRg st="1" end="1"/>
                                                </p:txEl>
                                              </p:spTgt>
                                            </p:tgtEl>
                                            <p:attrNameLst>
                                              <p:attrName>style.visibility</p:attrName>
                                            </p:attrNameLst>
                                          </p:cBhvr>
                                          <p:to>
                                            <p:strVal val="visible"/>
                                          </p:to>
                                        </p:set>
                                        <p:animEffect transition="in" filter="fade">
                                          <p:cBhvr>
                                            <p:cTn id="90" dur="500"/>
                                            <p:tgtEl>
                                              <p:spTgt spid="5">
                                                <p:txEl>
                                                  <p:pRg st="1" end="1"/>
                                                </p:txEl>
                                              </p:spTgt>
                                            </p:tgtEl>
                                          </p:cBhvr>
                                        </p:animEffect>
                                      </p:childTnLst>
                                    </p:cTn>
                                  </p:par>
                                </p:childTnLst>
                              </p:cTn>
                            </p:par>
                            <p:par>
                              <p:cTn id="91" fill="hold">
                                <p:stCondLst>
                                  <p:cond delay="3000"/>
                                </p:stCondLst>
                                <p:childTnLst>
                                  <p:par>
                                    <p:cTn id="92" presetID="10" presetClass="entr" presetSubtype="0" fill="hold" grpId="0" nodeType="afterEffect">
                                      <p:stCondLst>
                                        <p:cond delay="0"/>
                                      </p:stCondLst>
                                      <p:childTnLst>
                                        <p:set>
                                          <p:cBhvr>
                                            <p:cTn id="93" dur="1" fill="hold">
                                              <p:stCondLst>
                                                <p:cond delay="0"/>
                                              </p:stCondLst>
                                            </p:cTn>
                                            <p:tgtEl>
                                              <p:spTgt spid="5">
                                                <p:txEl>
                                                  <p:pRg st="2" end="2"/>
                                                </p:txEl>
                                              </p:spTgt>
                                            </p:tgtEl>
                                            <p:attrNameLst>
                                              <p:attrName>style.visibility</p:attrName>
                                            </p:attrNameLst>
                                          </p:cBhvr>
                                          <p:to>
                                            <p:strVal val="visible"/>
                                          </p:to>
                                        </p:set>
                                        <p:animEffect transition="in" filter="fade">
                                          <p:cBhvr>
                                            <p:cTn id="9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2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29"/>
                                            </p:tgtEl>
                                            <p:attrNameLst>
                                              <p:attrName>style.visibility</p:attrName>
                                            </p:attrNameLst>
                                          </p:cBhvr>
                                          <p:to>
                                            <p:strVal val="visible"/>
                                          </p:to>
                                        </p:set>
                                      </p:childTnLst>
                                    </p:cTn>
                                  </p:par>
                                </p:childTnLst>
                              </p:cTn>
                            </p:par>
                            <p:par>
                              <p:cTn id="13" fill="hold">
                                <p:stCondLst>
                                  <p:cond delay="1000"/>
                                </p:stCondLst>
                                <p:childTnLst>
                                  <p:par>
                                    <p:cTn id="14" presetID="6" presetClass="emph" presetSubtype="0" autoRev="1" fill="hold" nodeType="afterEffect">
                                      <p:stCondLst>
                                        <p:cond delay="0"/>
                                      </p:stCondLst>
                                      <p:childTnLst>
                                        <p:animScale>
                                          <p:cBhvr>
                                            <p:cTn id="15" dur="500" fill="hold"/>
                                            <p:tgtEl>
                                              <p:spTgt spid="27"/>
                                            </p:tgtEl>
                                          </p:cBhvr>
                                          <p:by x="125000" y="125000"/>
                                        </p:animScale>
                                      </p:childTnLst>
                                    </p:cTn>
                                  </p:par>
                                  <p:par>
                                    <p:cTn id="16" presetID="6" presetClass="emph" presetSubtype="0" autoRev="1" fill="hold" nodeType="withEffect">
                                      <p:stCondLst>
                                        <p:cond delay="0"/>
                                      </p:stCondLst>
                                      <p:childTnLst>
                                        <p:animScale>
                                          <p:cBhvr>
                                            <p:cTn id="17" dur="500" fill="hold"/>
                                            <p:tgtEl>
                                              <p:spTgt spid="28"/>
                                            </p:tgtEl>
                                          </p:cBhvr>
                                          <p:by x="125000" y="125000"/>
                                        </p:animScale>
                                      </p:childTnLst>
                                    </p:cTn>
                                  </p:par>
                                  <p:par>
                                    <p:cTn id="18" presetID="6" presetClass="emph" presetSubtype="0" autoRev="1" fill="hold" nodeType="withEffect">
                                      <p:stCondLst>
                                        <p:cond delay="0"/>
                                      </p:stCondLst>
                                      <p:childTnLst>
                                        <p:animScale>
                                          <p:cBhvr>
                                            <p:cTn id="19" dur="500" fill="hold"/>
                                            <p:tgtEl>
                                              <p:spTgt spid="29"/>
                                            </p:tgtEl>
                                          </p:cBhvr>
                                          <p:by x="125000" y="125000"/>
                                        </p:animScale>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par>
                              <p:cTn id="24" fill="hold">
                                <p:stCondLst>
                                  <p:cond delay="2500"/>
                                </p:stCondLst>
                                <p:childTnLst>
                                  <p:par>
                                    <p:cTn id="25" presetID="10" presetClass="entr" presetSubtype="0" fill="hold" grpId="0" nodeType="afterEffect">
                                      <p:stCondLst>
                                        <p:cond delay="50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par>
                              <p:cTn id="28" fill="hold">
                                <p:stCondLst>
                                  <p:cond delay="3500"/>
                                </p:stCondLst>
                                <p:childTnLst>
                                  <p:par>
                                    <p:cTn id="29" presetID="10" presetClass="entr" presetSubtype="0" fill="hold" grpId="0" nodeType="afterEffect">
                                      <p:stCondLst>
                                        <p:cond delay="50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500"/>
                                      </p:stCondLst>
                                      <p:childTnLst>
                                        <p:set>
                                          <p:cBhvr>
                                            <p:cTn id="38" dur="1" fill="hold">
                                              <p:stCondLst>
                                                <p:cond delay="0"/>
                                              </p:stCondLst>
                                            </p:cTn>
                                            <p:tgtEl>
                                              <p:spTgt spid="31"/>
                                            </p:tgtEl>
                                            <p:attrNameLst>
                                              <p:attrName>style.visibility</p:attrName>
                                            </p:attrNameLst>
                                          </p:cBhvr>
                                          <p:to>
                                            <p:strVal val="visible"/>
                                          </p:to>
                                        </p:set>
                                      </p:childTnLst>
                                    </p:cTn>
                                  </p:par>
                                </p:childTnLst>
                              </p:cTn>
                            </p:par>
                            <p:par>
                              <p:cTn id="39" fill="hold">
                                <p:stCondLst>
                                  <p:cond delay="500"/>
                                </p:stCondLst>
                                <p:childTnLst>
                                  <p:par>
                                    <p:cTn id="40" presetID="1" presetClass="entr" presetSubtype="0" fill="hold" nodeType="afterEffect">
                                      <p:stCondLst>
                                        <p:cond delay="500"/>
                                      </p:stCondLst>
                                      <p:childTnLst>
                                        <p:set>
                                          <p:cBhvr>
                                            <p:cTn id="41" dur="1" fill="hold">
                                              <p:stCondLst>
                                                <p:cond delay="0"/>
                                              </p:stCondLst>
                                            </p:cTn>
                                            <p:tgtEl>
                                              <p:spTgt spid="32"/>
                                            </p:tgtEl>
                                            <p:attrNameLst>
                                              <p:attrName>style.visibility</p:attrName>
                                            </p:attrNameLst>
                                          </p:cBhvr>
                                          <p:to>
                                            <p:strVal val="visible"/>
                                          </p:to>
                                        </p:set>
                                      </p:childTnLst>
                                    </p:cTn>
                                  </p:par>
                                </p:childTnLst>
                              </p:cTn>
                            </p:par>
                            <p:par>
                              <p:cTn id="42" fill="hold">
                                <p:stCondLst>
                                  <p:cond delay="1000"/>
                                </p:stCondLst>
                                <p:childTnLst>
                                  <p:par>
                                    <p:cTn id="43" presetID="1" presetClass="entr" presetSubtype="0" fill="hold" nodeType="afterEffect">
                                      <p:stCondLst>
                                        <p:cond delay="500"/>
                                      </p:stCondLst>
                                      <p:childTnLst>
                                        <p:set>
                                          <p:cBhvr>
                                            <p:cTn id="44" dur="1" fill="hold">
                                              <p:stCondLst>
                                                <p:cond delay="0"/>
                                              </p:stCondLst>
                                            </p:cTn>
                                            <p:tgtEl>
                                              <p:spTgt spid="33"/>
                                            </p:tgtEl>
                                            <p:attrNameLst>
                                              <p:attrName>style.visibility</p:attrName>
                                            </p:attrNameLst>
                                          </p:cBhvr>
                                          <p:to>
                                            <p:strVal val="visible"/>
                                          </p:to>
                                        </p:set>
                                      </p:childTnLst>
                                    </p:cTn>
                                  </p:par>
                                </p:childTnLst>
                              </p:cTn>
                            </p:par>
                            <p:par>
                              <p:cTn id="45" fill="hold">
                                <p:stCondLst>
                                  <p:cond delay="1500"/>
                                </p:stCondLst>
                                <p:childTnLst>
                                  <p:par>
                                    <p:cTn id="46" presetID="6" presetClass="emph" presetSubtype="0" autoRev="1" fill="hold" nodeType="afterEffect">
                                      <p:stCondLst>
                                        <p:cond delay="0"/>
                                      </p:stCondLst>
                                      <p:childTnLst>
                                        <p:animScale>
                                          <p:cBhvr>
                                            <p:cTn id="47" dur="500" fill="hold"/>
                                            <p:tgtEl>
                                              <p:spTgt spid="30"/>
                                            </p:tgtEl>
                                          </p:cBhvr>
                                          <p:by x="125000" y="125000"/>
                                        </p:animScale>
                                      </p:childTnLst>
                                    </p:cTn>
                                  </p:par>
                                  <p:par>
                                    <p:cTn id="48" presetID="6" presetClass="emph" presetSubtype="0" autoRev="1" fill="hold" nodeType="withEffect">
                                      <p:stCondLst>
                                        <p:cond delay="0"/>
                                      </p:stCondLst>
                                      <p:childTnLst>
                                        <p:animScale>
                                          <p:cBhvr>
                                            <p:cTn id="49" dur="500" fill="hold"/>
                                            <p:tgtEl>
                                              <p:spTgt spid="31"/>
                                            </p:tgtEl>
                                          </p:cBhvr>
                                          <p:by x="125000" y="125000"/>
                                        </p:animScale>
                                      </p:childTnLst>
                                    </p:cTn>
                                  </p:par>
                                  <p:par>
                                    <p:cTn id="50" presetID="6" presetClass="emph" presetSubtype="0" autoRev="1" fill="hold" nodeType="withEffect">
                                      <p:stCondLst>
                                        <p:cond delay="0"/>
                                      </p:stCondLst>
                                      <p:childTnLst>
                                        <p:animScale>
                                          <p:cBhvr>
                                            <p:cTn id="51" dur="500" fill="hold"/>
                                            <p:tgtEl>
                                              <p:spTgt spid="32"/>
                                            </p:tgtEl>
                                          </p:cBhvr>
                                          <p:by x="125000" y="125000"/>
                                        </p:animScale>
                                      </p:childTnLst>
                                    </p:cTn>
                                  </p:par>
                                  <p:par>
                                    <p:cTn id="52" presetID="6" presetClass="emph" presetSubtype="0" autoRev="1" fill="hold" nodeType="withEffect">
                                      <p:stCondLst>
                                        <p:cond delay="0"/>
                                      </p:stCondLst>
                                      <p:childTnLst>
                                        <p:animScale>
                                          <p:cBhvr>
                                            <p:cTn id="53" dur="500" fill="hold"/>
                                            <p:tgtEl>
                                              <p:spTgt spid="33"/>
                                            </p:tgtEl>
                                          </p:cBhvr>
                                          <p:by x="125000" y="125000"/>
                                        </p:animScale>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4">
                                                <p:txEl>
                                                  <p:pRg st="0" end="0"/>
                                                </p:txEl>
                                              </p:spTgt>
                                            </p:tgtEl>
                                            <p:attrNameLst>
                                              <p:attrName>style.visibility</p:attrName>
                                            </p:attrNameLst>
                                          </p:cBhvr>
                                          <p:to>
                                            <p:strVal val="visible"/>
                                          </p:to>
                                        </p:set>
                                        <p:animEffect transition="in" filter="fade">
                                          <p:cBhvr>
                                            <p:cTn id="57" dur="500"/>
                                            <p:tgtEl>
                                              <p:spTgt spid="4">
                                                <p:txEl>
                                                  <p:pRg st="0" end="0"/>
                                                </p:txEl>
                                              </p:spTgt>
                                            </p:tgtEl>
                                          </p:cBhvr>
                                        </p:animEffect>
                                      </p:childTnLst>
                                    </p:cTn>
                                  </p:par>
                                </p:childTnLst>
                              </p:cTn>
                            </p:par>
                            <p:par>
                              <p:cTn id="58" fill="hold">
                                <p:stCondLst>
                                  <p:cond delay="3000"/>
                                </p:stCondLst>
                                <p:childTnLst>
                                  <p:par>
                                    <p:cTn id="59" presetID="10" presetClass="entr" presetSubtype="0" fill="hold" grpId="0" nodeType="afterEffect">
                                      <p:stCondLst>
                                        <p:cond delay="0"/>
                                      </p:stCondLst>
                                      <p:childTnLst>
                                        <p:set>
                                          <p:cBhvr>
                                            <p:cTn id="60" dur="1" fill="hold">
                                              <p:stCondLst>
                                                <p:cond delay="0"/>
                                              </p:stCondLst>
                                            </p:cTn>
                                            <p:tgtEl>
                                              <p:spTgt spid="4">
                                                <p:txEl>
                                                  <p:pRg st="1" end="1"/>
                                                </p:txEl>
                                              </p:spTgt>
                                            </p:tgtEl>
                                            <p:attrNameLst>
                                              <p:attrName>style.visibility</p:attrName>
                                            </p:attrNameLst>
                                          </p:cBhvr>
                                          <p:to>
                                            <p:strVal val="visible"/>
                                          </p:to>
                                        </p:set>
                                        <p:animEffect transition="in" filter="fade">
                                          <p:cBhvr>
                                            <p:cTn id="61" dur="500"/>
                                            <p:tgtEl>
                                              <p:spTgt spid="4">
                                                <p:txEl>
                                                  <p:pRg st="1" end="1"/>
                                                </p:txEl>
                                              </p:spTgt>
                                            </p:tgtEl>
                                          </p:cBhvr>
                                        </p:animEffect>
                                      </p:childTnLst>
                                    </p:cTn>
                                  </p:par>
                                </p:childTnLst>
                              </p:cTn>
                            </p:par>
                            <p:par>
                              <p:cTn id="62" fill="hold">
                                <p:stCondLst>
                                  <p:cond delay="3500"/>
                                </p:stCondLst>
                                <p:childTnLst>
                                  <p:par>
                                    <p:cTn id="63" presetID="10" presetClass="entr" presetSubtype="0" fill="hold" grpId="0" nodeType="afterEffect">
                                      <p:stCondLst>
                                        <p:cond delay="0"/>
                                      </p:stCondLst>
                                      <p:childTnLst>
                                        <p:set>
                                          <p:cBhvr>
                                            <p:cTn id="64" dur="1" fill="hold">
                                              <p:stCondLst>
                                                <p:cond delay="0"/>
                                              </p:stCondLst>
                                            </p:cTn>
                                            <p:tgtEl>
                                              <p:spTgt spid="4">
                                                <p:txEl>
                                                  <p:pRg st="2" end="2"/>
                                                </p:txEl>
                                              </p:spTgt>
                                            </p:tgtEl>
                                            <p:attrNameLst>
                                              <p:attrName>style.visibility</p:attrName>
                                            </p:attrNameLst>
                                          </p:cBhvr>
                                          <p:to>
                                            <p:strVal val="visible"/>
                                          </p:to>
                                        </p:set>
                                        <p:animEffect transition="in" filter="fade">
                                          <p:cBhvr>
                                            <p:cTn id="65" dur="500"/>
                                            <p:tgtEl>
                                              <p:spTgt spid="4">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4"/>
                                            </p:tgtEl>
                                            <p:attrNameLst>
                                              <p:attrName>style.visibility</p:attrName>
                                            </p:attrNameLst>
                                          </p:cBhvr>
                                          <p:to>
                                            <p:strVal val="visible"/>
                                          </p:to>
                                        </p:set>
                                      </p:childTnLst>
                                    </p:cTn>
                                  </p:par>
                                </p:childTnLst>
                              </p:cTn>
                            </p:par>
                            <p:par>
                              <p:cTn id="70" fill="hold">
                                <p:stCondLst>
                                  <p:cond delay="0"/>
                                </p:stCondLst>
                                <p:childTnLst>
                                  <p:par>
                                    <p:cTn id="71" presetID="1" presetClass="entr" presetSubtype="0" fill="hold" nodeType="afterEffect">
                                      <p:stCondLst>
                                        <p:cond delay="500"/>
                                      </p:stCondLst>
                                      <p:childTnLst>
                                        <p:set>
                                          <p:cBhvr>
                                            <p:cTn id="72" dur="1" fill="hold">
                                              <p:stCondLst>
                                                <p:cond delay="0"/>
                                              </p:stCondLst>
                                            </p:cTn>
                                            <p:tgtEl>
                                              <p:spTgt spid="35"/>
                                            </p:tgtEl>
                                            <p:attrNameLst>
                                              <p:attrName>style.visibility</p:attrName>
                                            </p:attrNameLst>
                                          </p:cBhvr>
                                          <p:to>
                                            <p:strVal val="visible"/>
                                          </p:to>
                                        </p:set>
                                      </p:childTnLst>
                                    </p:cTn>
                                  </p:par>
                                </p:childTnLst>
                              </p:cTn>
                            </p:par>
                            <p:par>
                              <p:cTn id="73" fill="hold">
                                <p:stCondLst>
                                  <p:cond delay="500"/>
                                </p:stCondLst>
                                <p:childTnLst>
                                  <p:par>
                                    <p:cTn id="74" presetID="1" presetClass="entr" presetSubtype="0" fill="hold" nodeType="afterEffect">
                                      <p:stCondLst>
                                        <p:cond delay="500"/>
                                      </p:stCondLst>
                                      <p:childTnLst>
                                        <p:set>
                                          <p:cBhvr>
                                            <p:cTn id="75" dur="1" fill="hold">
                                              <p:stCondLst>
                                                <p:cond delay="0"/>
                                              </p:stCondLst>
                                            </p:cTn>
                                            <p:tgtEl>
                                              <p:spTgt spid="36"/>
                                            </p:tgtEl>
                                            <p:attrNameLst>
                                              <p:attrName>style.visibility</p:attrName>
                                            </p:attrNameLst>
                                          </p:cBhvr>
                                          <p:to>
                                            <p:strVal val="visible"/>
                                          </p:to>
                                        </p:set>
                                      </p:childTnLst>
                                    </p:cTn>
                                  </p:par>
                                </p:childTnLst>
                              </p:cTn>
                            </p:par>
                            <p:par>
                              <p:cTn id="76" fill="hold">
                                <p:stCondLst>
                                  <p:cond delay="1000"/>
                                </p:stCondLst>
                                <p:childTnLst>
                                  <p:par>
                                    <p:cTn id="77" presetID="6" presetClass="emph" presetSubtype="0" autoRev="1" fill="hold" nodeType="afterEffect">
                                      <p:stCondLst>
                                        <p:cond delay="0"/>
                                      </p:stCondLst>
                                      <p:childTnLst>
                                        <p:animScale>
                                          <p:cBhvr>
                                            <p:cTn id="78" dur="500" fill="hold"/>
                                            <p:tgtEl>
                                              <p:spTgt spid="34"/>
                                            </p:tgtEl>
                                          </p:cBhvr>
                                          <p:by x="125000" y="125000"/>
                                        </p:animScale>
                                      </p:childTnLst>
                                    </p:cTn>
                                  </p:par>
                                  <p:par>
                                    <p:cTn id="79" presetID="6" presetClass="emph" presetSubtype="0" autoRev="1" fill="hold" nodeType="withEffect">
                                      <p:stCondLst>
                                        <p:cond delay="0"/>
                                      </p:stCondLst>
                                      <p:childTnLst>
                                        <p:animScale>
                                          <p:cBhvr>
                                            <p:cTn id="80" dur="500" fill="hold"/>
                                            <p:tgtEl>
                                              <p:spTgt spid="35"/>
                                            </p:tgtEl>
                                          </p:cBhvr>
                                          <p:by x="125000" y="125000"/>
                                        </p:animScale>
                                      </p:childTnLst>
                                    </p:cTn>
                                  </p:par>
                                  <p:par>
                                    <p:cTn id="81" presetID="6" presetClass="emph" presetSubtype="0" autoRev="1" fill="hold" nodeType="withEffect">
                                      <p:stCondLst>
                                        <p:cond delay="0"/>
                                      </p:stCondLst>
                                      <p:childTnLst>
                                        <p:animScale>
                                          <p:cBhvr>
                                            <p:cTn id="82" dur="500" fill="hold"/>
                                            <p:tgtEl>
                                              <p:spTgt spid="36"/>
                                            </p:tgtEl>
                                          </p:cBhvr>
                                          <p:by x="125000" y="125000"/>
                                        </p:animScale>
                                      </p:childTnLst>
                                    </p:cTn>
                                  </p:par>
                                </p:childTnLst>
                              </p:cTn>
                            </p:par>
                            <p:par>
                              <p:cTn id="83" fill="hold">
                                <p:stCondLst>
                                  <p:cond delay="2000"/>
                                </p:stCondLst>
                                <p:childTnLst>
                                  <p:par>
                                    <p:cTn id="84" presetID="10" presetClass="entr" presetSubtype="0" fill="hold" grpId="0" nodeType="afterEffect">
                                      <p:stCondLst>
                                        <p:cond delay="0"/>
                                      </p:stCondLst>
                                      <p:childTnLst>
                                        <p:set>
                                          <p:cBhvr>
                                            <p:cTn id="85" dur="1" fill="hold">
                                              <p:stCondLst>
                                                <p:cond delay="0"/>
                                              </p:stCondLst>
                                            </p:cTn>
                                            <p:tgtEl>
                                              <p:spTgt spid="5">
                                                <p:txEl>
                                                  <p:pRg st="0" end="0"/>
                                                </p:txEl>
                                              </p:spTgt>
                                            </p:tgtEl>
                                            <p:attrNameLst>
                                              <p:attrName>style.visibility</p:attrName>
                                            </p:attrNameLst>
                                          </p:cBhvr>
                                          <p:to>
                                            <p:strVal val="visible"/>
                                          </p:to>
                                        </p:set>
                                        <p:animEffect transition="in" filter="fade">
                                          <p:cBhvr>
                                            <p:cTn id="86" dur="500"/>
                                            <p:tgtEl>
                                              <p:spTgt spid="5">
                                                <p:txEl>
                                                  <p:pRg st="0" end="0"/>
                                                </p:txEl>
                                              </p:spTgt>
                                            </p:tgtEl>
                                          </p:cBhvr>
                                        </p:animEffect>
                                      </p:childTnLst>
                                    </p:cTn>
                                  </p:par>
                                </p:childTnLst>
                              </p:cTn>
                            </p:par>
                            <p:par>
                              <p:cTn id="87" fill="hold">
                                <p:stCondLst>
                                  <p:cond delay="2500"/>
                                </p:stCondLst>
                                <p:childTnLst>
                                  <p:par>
                                    <p:cTn id="88" presetID="10" presetClass="entr" presetSubtype="0" fill="hold" grpId="0" nodeType="afterEffect">
                                      <p:stCondLst>
                                        <p:cond delay="0"/>
                                      </p:stCondLst>
                                      <p:childTnLst>
                                        <p:set>
                                          <p:cBhvr>
                                            <p:cTn id="89" dur="1" fill="hold">
                                              <p:stCondLst>
                                                <p:cond delay="0"/>
                                              </p:stCondLst>
                                            </p:cTn>
                                            <p:tgtEl>
                                              <p:spTgt spid="5">
                                                <p:txEl>
                                                  <p:pRg st="1" end="1"/>
                                                </p:txEl>
                                              </p:spTgt>
                                            </p:tgtEl>
                                            <p:attrNameLst>
                                              <p:attrName>style.visibility</p:attrName>
                                            </p:attrNameLst>
                                          </p:cBhvr>
                                          <p:to>
                                            <p:strVal val="visible"/>
                                          </p:to>
                                        </p:set>
                                        <p:animEffect transition="in" filter="fade">
                                          <p:cBhvr>
                                            <p:cTn id="90" dur="500"/>
                                            <p:tgtEl>
                                              <p:spTgt spid="5">
                                                <p:txEl>
                                                  <p:pRg st="1" end="1"/>
                                                </p:txEl>
                                              </p:spTgt>
                                            </p:tgtEl>
                                          </p:cBhvr>
                                        </p:animEffect>
                                      </p:childTnLst>
                                    </p:cTn>
                                  </p:par>
                                </p:childTnLst>
                              </p:cTn>
                            </p:par>
                            <p:par>
                              <p:cTn id="91" fill="hold">
                                <p:stCondLst>
                                  <p:cond delay="3000"/>
                                </p:stCondLst>
                                <p:childTnLst>
                                  <p:par>
                                    <p:cTn id="92" presetID="10" presetClass="entr" presetSubtype="0" fill="hold" grpId="0" nodeType="afterEffect">
                                      <p:stCondLst>
                                        <p:cond delay="0"/>
                                      </p:stCondLst>
                                      <p:childTnLst>
                                        <p:set>
                                          <p:cBhvr>
                                            <p:cTn id="93" dur="1" fill="hold">
                                              <p:stCondLst>
                                                <p:cond delay="0"/>
                                              </p:stCondLst>
                                            </p:cTn>
                                            <p:tgtEl>
                                              <p:spTgt spid="5">
                                                <p:txEl>
                                                  <p:pRg st="2" end="2"/>
                                                </p:txEl>
                                              </p:spTgt>
                                            </p:tgtEl>
                                            <p:attrNameLst>
                                              <p:attrName>style.visibility</p:attrName>
                                            </p:attrNameLst>
                                          </p:cBhvr>
                                          <p:to>
                                            <p:strVal val="visible"/>
                                          </p:to>
                                        </p:set>
                                        <p:animEffect transition="in" filter="fade">
                                          <p:cBhvr>
                                            <p:cTn id="9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ableware, plate, food&#10;&#10;Description automatically generated">
            <a:extLst>
              <a:ext uri="{FF2B5EF4-FFF2-40B4-BE49-F238E27FC236}">
                <a16:creationId xmlns:a16="http://schemas.microsoft.com/office/drawing/2014/main" id="{6C9CD16E-1BD7-9341-8629-E6E34AEC090F}"/>
              </a:ext>
            </a:extLst>
          </p:cNvPr>
          <p:cNvPicPr>
            <a:picLocks noChangeAspect="1"/>
          </p:cNvPicPr>
          <p:nvPr/>
        </p:nvPicPr>
        <p:blipFill>
          <a:blip r:embed="rId2"/>
          <a:stretch>
            <a:fillRect/>
          </a:stretch>
        </p:blipFill>
        <p:spPr>
          <a:xfrm>
            <a:off x="735693" y="4071257"/>
            <a:ext cx="1642024" cy="607621"/>
          </a:xfrm>
          <a:prstGeom prst="rect">
            <a:avLst/>
          </a:prstGeom>
        </p:spPr>
      </p:pic>
      <p:sp>
        <p:nvSpPr>
          <p:cNvPr id="4" name="TextBox 3">
            <a:extLst>
              <a:ext uri="{FF2B5EF4-FFF2-40B4-BE49-F238E27FC236}">
                <a16:creationId xmlns:a16="http://schemas.microsoft.com/office/drawing/2014/main" id="{5B5FAE0A-D765-A541-89F3-ED3F5CDA10EE}"/>
              </a:ext>
            </a:extLst>
          </p:cNvPr>
          <p:cNvSpPr txBox="1"/>
          <p:nvPr/>
        </p:nvSpPr>
        <p:spPr>
          <a:xfrm>
            <a:off x="735693" y="4845134"/>
            <a:ext cx="8027719" cy="200055"/>
          </a:xfrm>
          <a:prstGeom prst="rect">
            <a:avLst/>
          </a:prstGeom>
          <a:noFill/>
        </p:spPr>
        <p:txBody>
          <a:bodyPr wrap="square" lIns="0" tIns="0" rIns="0" bIns="0" rtlCol="0">
            <a:spAutoFit/>
          </a:bodyPr>
          <a:lstStyle/>
          <a:p>
            <a:r>
              <a:rPr lang="en-GB" sz="1300" dirty="0">
                <a:solidFill>
                  <a:srgbClr val="009FAD"/>
                </a:solidFill>
                <a:latin typeface="Arial" panose="020B0604020202020204" pitchFamily="34" charset="0"/>
                <a:cs typeface="Arial" panose="020B0604020202020204" pitchFamily="34" charset="0"/>
              </a:rPr>
              <a:t>Digital Exploitation and Sexual Harassment Among Minors in Europe</a:t>
            </a:r>
          </a:p>
        </p:txBody>
      </p:sp>
      <p:pic>
        <p:nvPicPr>
          <p:cNvPr id="6" name="Picture 5" descr="A picture containing flower&#10;&#10;Description automatically generated">
            <a:extLst>
              <a:ext uri="{FF2B5EF4-FFF2-40B4-BE49-F238E27FC236}">
                <a16:creationId xmlns:a16="http://schemas.microsoft.com/office/drawing/2014/main" id="{E8059AB9-0DBC-4649-BFB1-0557D437E248}"/>
              </a:ext>
            </a:extLst>
          </p:cNvPr>
          <p:cNvPicPr>
            <a:picLocks noChangeAspect="1"/>
          </p:cNvPicPr>
          <p:nvPr/>
        </p:nvPicPr>
        <p:blipFill>
          <a:blip r:embed="rId3"/>
          <a:stretch>
            <a:fillRect/>
          </a:stretch>
        </p:blipFill>
        <p:spPr>
          <a:xfrm>
            <a:off x="735693" y="5899854"/>
            <a:ext cx="721921" cy="481281"/>
          </a:xfrm>
          <a:prstGeom prst="rect">
            <a:avLst/>
          </a:prstGeom>
        </p:spPr>
      </p:pic>
      <p:pic>
        <p:nvPicPr>
          <p:cNvPr id="8" name="Picture 7" descr="A close up of a logo&#10;&#10;Description automatically generated">
            <a:extLst>
              <a:ext uri="{FF2B5EF4-FFF2-40B4-BE49-F238E27FC236}">
                <a16:creationId xmlns:a16="http://schemas.microsoft.com/office/drawing/2014/main" id="{745BCE8A-EBE9-B346-A5FF-1E2123A14DB7}"/>
              </a:ext>
            </a:extLst>
          </p:cNvPr>
          <p:cNvPicPr>
            <a:picLocks noChangeAspect="1"/>
          </p:cNvPicPr>
          <p:nvPr/>
        </p:nvPicPr>
        <p:blipFill rotWithShape="1">
          <a:blip r:embed="rId4"/>
          <a:srcRect l="25951" t="23064" r="27218" b="22720"/>
          <a:stretch/>
        </p:blipFill>
        <p:spPr>
          <a:xfrm>
            <a:off x="4158504" y="5114355"/>
            <a:ext cx="749150" cy="612870"/>
          </a:xfrm>
          <a:prstGeom prst="rect">
            <a:avLst/>
          </a:prstGeom>
        </p:spPr>
      </p:pic>
      <p:pic>
        <p:nvPicPr>
          <p:cNvPr id="12" name="Picture 11" descr="A close up of a logo&#10;&#10;Description automatically generated">
            <a:extLst>
              <a:ext uri="{FF2B5EF4-FFF2-40B4-BE49-F238E27FC236}">
                <a16:creationId xmlns:a16="http://schemas.microsoft.com/office/drawing/2014/main" id="{49E12B58-CB90-CC4F-B025-23BA276F3A48}"/>
              </a:ext>
            </a:extLst>
          </p:cNvPr>
          <p:cNvPicPr>
            <a:picLocks noChangeAspect="1"/>
          </p:cNvPicPr>
          <p:nvPr/>
        </p:nvPicPr>
        <p:blipFill>
          <a:blip r:embed="rId5"/>
          <a:stretch>
            <a:fillRect/>
          </a:stretch>
        </p:blipFill>
        <p:spPr>
          <a:xfrm>
            <a:off x="2363397" y="5223012"/>
            <a:ext cx="1707202" cy="440840"/>
          </a:xfrm>
          <a:prstGeom prst="rect">
            <a:avLst/>
          </a:prstGeom>
        </p:spPr>
      </p:pic>
      <p:pic>
        <p:nvPicPr>
          <p:cNvPr id="14" name="Picture 13" descr="A drawing of a face&#10;&#10;Description automatically generated">
            <a:extLst>
              <a:ext uri="{FF2B5EF4-FFF2-40B4-BE49-F238E27FC236}">
                <a16:creationId xmlns:a16="http://schemas.microsoft.com/office/drawing/2014/main" id="{6FFFBFC9-355D-F041-8E57-43D5C6111D73}"/>
              </a:ext>
            </a:extLst>
          </p:cNvPr>
          <p:cNvPicPr>
            <a:picLocks noChangeAspect="1"/>
          </p:cNvPicPr>
          <p:nvPr/>
        </p:nvPicPr>
        <p:blipFill>
          <a:blip r:embed="rId6"/>
          <a:stretch>
            <a:fillRect/>
          </a:stretch>
        </p:blipFill>
        <p:spPr>
          <a:xfrm>
            <a:off x="5077746" y="5207241"/>
            <a:ext cx="658036" cy="411272"/>
          </a:xfrm>
          <a:prstGeom prst="rect">
            <a:avLst/>
          </a:prstGeom>
        </p:spPr>
      </p:pic>
      <p:pic>
        <p:nvPicPr>
          <p:cNvPr id="16" name="Picture 15" descr="A close up of a logo&#10;&#10;Description automatically generated">
            <a:extLst>
              <a:ext uri="{FF2B5EF4-FFF2-40B4-BE49-F238E27FC236}">
                <a16:creationId xmlns:a16="http://schemas.microsoft.com/office/drawing/2014/main" id="{A58AEFF3-2AC2-574B-B78A-290CC0484A25}"/>
              </a:ext>
            </a:extLst>
          </p:cNvPr>
          <p:cNvPicPr>
            <a:picLocks noChangeAspect="1"/>
          </p:cNvPicPr>
          <p:nvPr/>
        </p:nvPicPr>
        <p:blipFill>
          <a:blip r:embed="rId7"/>
          <a:stretch>
            <a:fillRect/>
          </a:stretch>
        </p:blipFill>
        <p:spPr>
          <a:xfrm>
            <a:off x="735693" y="5252845"/>
            <a:ext cx="1474836" cy="403726"/>
          </a:xfrm>
          <a:prstGeom prst="rect">
            <a:avLst/>
          </a:prstGeom>
        </p:spPr>
      </p:pic>
      <p:sp>
        <p:nvSpPr>
          <p:cNvPr id="18" name="TextBox 17">
            <a:extLst>
              <a:ext uri="{FF2B5EF4-FFF2-40B4-BE49-F238E27FC236}">
                <a16:creationId xmlns:a16="http://schemas.microsoft.com/office/drawing/2014/main" id="{804AAD10-E87E-4542-9E49-9990AF4EB486}"/>
              </a:ext>
            </a:extLst>
          </p:cNvPr>
          <p:cNvSpPr txBox="1"/>
          <p:nvPr/>
        </p:nvSpPr>
        <p:spPr>
          <a:xfrm>
            <a:off x="1718796" y="5863495"/>
            <a:ext cx="7526804" cy="553998"/>
          </a:xfrm>
          <a:prstGeom prst="rect">
            <a:avLst/>
          </a:prstGeom>
          <a:noFill/>
        </p:spPr>
        <p:txBody>
          <a:bodyPr wrap="square" lIns="0" tIns="0" rIns="0" bIns="0" rtlCol="0">
            <a:spAutoFit/>
          </a:bodyPr>
          <a:lstStyle/>
          <a:p>
            <a:r>
              <a:rPr lang="en-US" sz="1200" dirty="0">
                <a:latin typeface="Arial" panose="020B0604020202020204" pitchFamily="34" charset="0"/>
                <a:cs typeface="Arial" panose="020B0604020202020204" pitchFamily="34" charset="0"/>
              </a:rPr>
              <a:t>This quiz was funded by the European Union’s Rights, Equality and Citizenship Programme (REC 2014-2020). The content of this quiz represents only the views of the authors and is their sole responsibility. The European Commission does not accept any responsibility for use that may be made of the information it contains.'</a:t>
            </a: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244AB69-5A51-4C78-8489-FFD5BCF52EA4}"/>
              </a:ext>
            </a:extLst>
          </p:cNvPr>
          <p:cNvSpPr txBox="1"/>
          <p:nvPr/>
        </p:nvSpPr>
        <p:spPr>
          <a:xfrm>
            <a:off x="2363397" y="4150162"/>
            <a:ext cx="2682240" cy="707886"/>
          </a:xfrm>
          <a:prstGeom prst="rect">
            <a:avLst/>
          </a:prstGeom>
          <a:noFill/>
        </p:spPr>
        <p:txBody>
          <a:bodyPr wrap="square" rtlCol="0">
            <a:spAutoFit/>
          </a:bodyPr>
          <a:lstStyle/>
          <a:p>
            <a:r>
              <a:rPr lang="en-GB" sz="4000" b="1" dirty="0">
                <a:solidFill>
                  <a:srgbClr val="00A4BA"/>
                </a:solidFill>
                <a:latin typeface="Netto Pro" panose="02000500000000000000" pitchFamily="50" charset="0"/>
              </a:rPr>
              <a:t>II</a:t>
            </a:r>
          </a:p>
        </p:txBody>
      </p:sp>
    </p:spTree>
    <p:extLst>
      <p:ext uri="{BB962C8B-B14F-4D97-AF65-F5344CB8AC3E}">
        <p14:creationId xmlns:p14="http://schemas.microsoft.com/office/powerpoint/2010/main" val="1144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3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4500"/>
                            </p:stCondLst>
                            <p:childTnLst>
                              <p:par>
                                <p:cTn id="25" presetID="10"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5000"/>
                            </p:stCondLst>
                            <p:childTnLst>
                              <p:par>
                                <p:cTn id="29" presetID="10" presetClass="entr" presetSubtype="0" fill="hold" nodeType="afterEffect">
                                  <p:stCondLst>
                                    <p:cond delay="50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C7A542C0-86BD-244E-930A-228F99BC54C0}"/>
              </a:ext>
            </a:extLst>
          </p:cNvPr>
          <p:cNvPicPr>
            <a:picLocks noChangeAspect="1"/>
          </p:cNvPicPr>
          <p:nvPr/>
        </p:nvPicPr>
        <p:blipFill>
          <a:blip r:embed="rId2" r:link="rId3"/>
          <a:srcRect/>
          <a:stretch>
            <a:fillRect/>
          </a:stretch>
        </p:blipFill>
        <p:spPr>
          <a:xfrm rot="21283816">
            <a:off x="2021914" y="30457"/>
            <a:ext cx="2032000" cy="2032000"/>
          </a:xfrm>
          <a:prstGeom prst="rect">
            <a:avLst/>
          </a:prstGeom>
        </p:spPr>
      </p:pic>
      <p:pic>
        <p:nvPicPr>
          <p:cNvPr id="6" name="Picture 5">
            <a:extLst>
              <a:ext uri="{FF2B5EF4-FFF2-40B4-BE49-F238E27FC236}">
                <a16:creationId xmlns:a16="http://schemas.microsoft.com/office/drawing/2014/main" id="{FD2737B1-91CB-E040-9DB6-83D8E8B48C74}"/>
              </a:ext>
            </a:extLst>
          </p:cNvPr>
          <p:cNvPicPr>
            <a:picLocks noChangeAspect="1"/>
          </p:cNvPicPr>
          <p:nvPr/>
        </p:nvPicPr>
        <p:blipFill>
          <a:blip r:embed="rId4" r:link="rId5"/>
          <a:srcRect/>
          <a:stretch>
            <a:fillRect/>
          </a:stretch>
        </p:blipFill>
        <p:spPr>
          <a:xfrm rot="20600744">
            <a:off x="561163" y="657446"/>
            <a:ext cx="1884325" cy="1884325"/>
          </a:xfrm>
          <a:prstGeom prst="rect">
            <a:avLst/>
          </a:prstGeom>
        </p:spPr>
      </p:pic>
      <p:pic>
        <p:nvPicPr>
          <p:cNvPr id="14" name="Picture 13">
            <a:extLst>
              <a:ext uri="{FF2B5EF4-FFF2-40B4-BE49-F238E27FC236}">
                <a16:creationId xmlns:a16="http://schemas.microsoft.com/office/drawing/2014/main" id="{F1F27569-A169-7946-8251-3897905838FA}"/>
              </a:ext>
            </a:extLst>
          </p:cNvPr>
          <p:cNvPicPr>
            <a:picLocks noChangeAspect="1"/>
          </p:cNvPicPr>
          <p:nvPr/>
        </p:nvPicPr>
        <p:blipFill>
          <a:blip r:embed="rId6" r:link="rId7"/>
          <a:srcRect/>
          <a:stretch>
            <a:fillRect/>
          </a:stretch>
        </p:blipFill>
        <p:spPr>
          <a:xfrm rot="854199">
            <a:off x="8105111" y="17252"/>
            <a:ext cx="2032000" cy="2032000"/>
          </a:xfrm>
          <a:prstGeom prst="rect">
            <a:avLst/>
          </a:prstGeom>
        </p:spPr>
      </p:pic>
      <p:pic>
        <p:nvPicPr>
          <p:cNvPr id="16" name="Picture 15">
            <a:extLst>
              <a:ext uri="{FF2B5EF4-FFF2-40B4-BE49-F238E27FC236}">
                <a16:creationId xmlns:a16="http://schemas.microsoft.com/office/drawing/2014/main" id="{DE1E133A-5A41-2348-BB39-4060FCF2C9B3}"/>
              </a:ext>
            </a:extLst>
          </p:cNvPr>
          <p:cNvPicPr>
            <a:picLocks noChangeAspect="1"/>
          </p:cNvPicPr>
          <p:nvPr/>
        </p:nvPicPr>
        <p:blipFill>
          <a:blip r:embed="rId8" r:link="rId9"/>
          <a:srcRect/>
          <a:stretch>
            <a:fillRect/>
          </a:stretch>
        </p:blipFill>
        <p:spPr>
          <a:xfrm rot="687870">
            <a:off x="9965024" y="829207"/>
            <a:ext cx="1921174" cy="1921174"/>
          </a:xfrm>
          <a:prstGeom prst="rect">
            <a:avLst/>
          </a:prstGeom>
        </p:spPr>
      </p:pic>
      <p:pic>
        <p:nvPicPr>
          <p:cNvPr id="18" name="Picture 17">
            <a:extLst>
              <a:ext uri="{FF2B5EF4-FFF2-40B4-BE49-F238E27FC236}">
                <a16:creationId xmlns:a16="http://schemas.microsoft.com/office/drawing/2014/main" id="{DC38A240-9638-CF44-95FC-CD69DF12A4DC}"/>
              </a:ext>
            </a:extLst>
          </p:cNvPr>
          <p:cNvPicPr>
            <a:picLocks noChangeAspect="1"/>
          </p:cNvPicPr>
          <p:nvPr/>
        </p:nvPicPr>
        <p:blipFill>
          <a:blip r:embed="rId10" r:link="rId11"/>
          <a:srcRect/>
          <a:stretch>
            <a:fillRect/>
          </a:stretch>
        </p:blipFill>
        <p:spPr>
          <a:xfrm rot="20662567">
            <a:off x="457957" y="2855712"/>
            <a:ext cx="1693658" cy="1693658"/>
          </a:xfrm>
          <a:prstGeom prst="rect">
            <a:avLst/>
          </a:prstGeom>
        </p:spPr>
      </p:pic>
      <p:pic>
        <p:nvPicPr>
          <p:cNvPr id="20" name="Picture 19">
            <a:extLst>
              <a:ext uri="{FF2B5EF4-FFF2-40B4-BE49-F238E27FC236}">
                <a16:creationId xmlns:a16="http://schemas.microsoft.com/office/drawing/2014/main" id="{35BA035F-0A30-7241-BAA3-D8A7DD0E8F3B}"/>
              </a:ext>
            </a:extLst>
          </p:cNvPr>
          <p:cNvPicPr>
            <a:picLocks noChangeAspect="1"/>
          </p:cNvPicPr>
          <p:nvPr/>
        </p:nvPicPr>
        <p:blipFill>
          <a:blip r:embed="rId12" r:link="rId13"/>
          <a:srcRect/>
          <a:stretch>
            <a:fillRect/>
          </a:stretch>
        </p:blipFill>
        <p:spPr>
          <a:xfrm rot="647254">
            <a:off x="9076022" y="4537405"/>
            <a:ext cx="1877940" cy="1877940"/>
          </a:xfrm>
          <a:prstGeom prst="rect">
            <a:avLst/>
          </a:prstGeom>
        </p:spPr>
      </p:pic>
      <p:pic>
        <p:nvPicPr>
          <p:cNvPr id="24" name="Picture 23">
            <a:extLst>
              <a:ext uri="{FF2B5EF4-FFF2-40B4-BE49-F238E27FC236}">
                <a16:creationId xmlns:a16="http://schemas.microsoft.com/office/drawing/2014/main" id="{FD49F129-A937-A34B-972A-B8F1EA5CE5FF}"/>
              </a:ext>
            </a:extLst>
          </p:cNvPr>
          <p:cNvPicPr>
            <a:picLocks noChangeAspect="1"/>
          </p:cNvPicPr>
          <p:nvPr/>
        </p:nvPicPr>
        <p:blipFill>
          <a:blip r:embed="rId14" r:link="rId15"/>
          <a:srcRect/>
          <a:stretch>
            <a:fillRect/>
          </a:stretch>
        </p:blipFill>
        <p:spPr>
          <a:xfrm rot="20872996">
            <a:off x="3156599" y="4463939"/>
            <a:ext cx="2032000" cy="2032000"/>
          </a:xfrm>
          <a:prstGeom prst="rect">
            <a:avLst/>
          </a:prstGeom>
        </p:spPr>
      </p:pic>
      <p:pic>
        <p:nvPicPr>
          <p:cNvPr id="26" name="Picture 25">
            <a:extLst>
              <a:ext uri="{FF2B5EF4-FFF2-40B4-BE49-F238E27FC236}">
                <a16:creationId xmlns:a16="http://schemas.microsoft.com/office/drawing/2014/main" id="{077F69ED-FA5D-D143-A54A-46E5E91007C4}"/>
              </a:ext>
            </a:extLst>
          </p:cNvPr>
          <p:cNvPicPr>
            <a:picLocks noChangeAspect="1"/>
          </p:cNvPicPr>
          <p:nvPr/>
        </p:nvPicPr>
        <p:blipFill>
          <a:blip r:embed="rId16" r:link="rId17"/>
          <a:srcRect/>
          <a:stretch>
            <a:fillRect/>
          </a:stretch>
        </p:blipFill>
        <p:spPr>
          <a:xfrm rot="21007958">
            <a:off x="5242343" y="5057819"/>
            <a:ext cx="1804268" cy="1804268"/>
          </a:xfrm>
          <a:prstGeom prst="rect">
            <a:avLst/>
          </a:prstGeom>
        </p:spPr>
      </p:pic>
      <p:pic>
        <p:nvPicPr>
          <p:cNvPr id="28" name="Picture 27">
            <a:extLst>
              <a:ext uri="{FF2B5EF4-FFF2-40B4-BE49-F238E27FC236}">
                <a16:creationId xmlns:a16="http://schemas.microsoft.com/office/drawing/2014/main" id="{DBFEB5A0-10B2-B143-8E8C-B8D437D077B5}"/>
              </a:ext>
            </a:extLst>
          </p:cNvPr>
          <p:cNvPicPr>
            <a:picLocks noChangeAspect="1"/>
          </p:cNvPicPr>
          <p:nvPr/>
        </p:nvPicPr>
        <p:blipFill>
          <a:blip r:embed="rId18" r:link="rId19"/>
          <a:srcRect/>
          <a:stretch>
            <a:fillRect/>
          </a:stretch>
        </p:blipFill>
        <p:spPr>
          <a:xfrm rot="494124">
            <a:off x="7003403" y="4463939"/>
            <a:ext cx="2032000" cy="2032000"/>
          </a:xfrm>
          <a:prstGeom prst="rect">
            <a:avLst/>
          </a:prstGeom>
        </p:spPr>
      </p:pic>
      <p:pic>
        <p:nvPicPr>
          <p:cNvPr id="30" name="Picture 29">
            <a:extLst>
              <a:ext uri="{FF2B5EF4-FFF2-40B4-BE49-F238E27FC236}">
                <a16:creationId xmlns:a16="http://schemas.microsoft.com/office/drawing/2014/main" id="{E5791CE8-9CB4-3641-BE35-786B86C4B59A}"/>
              </a:ext>
            </a:extLst>
          </p:cNvPr>
          <p:cNvPicPr>
            <a:picLocks noChangeAspect="1"/>
          </p:cNvPicPr>
          <p:nvPr/>
        </p:nvPicPr>
        <p:blipFill>
          <a:blip r:embed="rId20" r:link="rId21"/>
          <a:srcRect/>
          <a:stretch>
            <a:fillRect/>
          </a:stretch>
        </p:blipFill>
        <p:spPr>
          <a:xfrm rot="20168069">
            <a:off x="10019542" y="2764996"/>
            <a:ext cx="2032000" cy="2032000"/>
          </a:xfrm>
          <a:prstGeom prst="rect">
            <a:avLst/>
          </a:prstGeom>
        </p:spPr>
      </p:pic>
      <p:pic>
        <p:nvPicPr>
          <p:cNvPr id="35" name="Picture 34">
            <a:extLst>
              <a:ext uri="{FF2B5EF4-FFF2-40B4-BE49-F238E27FC236}">
                <a16:creationId xmlns:a16="http://schemas.microsoft.com/office/drawing/2014/main" id="{3B42F23F-EB75-F349-84AA-DF2E3229AA3B}"/>
              </a:ext>
            </a:extLst>
          </p:cNvPr>
          <p:cNvPicPr>
            <a:picLocks noChangeAspect="1"/>
          </p:cNvPicPr>
          <p:nvPr/>
        </p:nvPicPr>
        <p:blipFill>
          <a:blip r:embed="rId22" r:link="rId23"/>
          <a:srcRect/>
          <a:stretch>
            <a:fillRect/>
          </a:stretch>
        </p:blipFill>
        <p:spPr>
          <a:xfrm>
            <a:off x="6065788" y="-52801"/>
            <a:ext cx="2032000" cy="2032000"/>
          </a:xfrm>
          <a:prstGeom prst="rect">
            <a:avLst/>
          </a:prstGeom>
        </p:spPr>
      </p:pic>
      <p:pic>
        <p:nvPicPr>
          <p:cNvPr id="40" name="Picture 39">
            <a:extLst>
              <a:ext uri="{FF2B5EF4-FFF2-40B4-BE49-F238E27FC236}">
                <a16:creationId xmlns:a16="http://schemas.microsoft.com/office/drawing/2014/main" id="{269CDAAB-F3A8-EF4B-BDE9-D30A86716D3B}"/>
              </a:ext>
            </a:extLst>
          </p:cNvPr>
          <p:cNvPicPr>
            <a:picLocks noChangeAspect="1"/>
          </p:cNvPicPr>
          <p:nvPr/>
        </p:nvPicPr>
        <p:blipFill>
          <a:blip r:embed="rId24" r:link="rId25"/>
          <a:srcRect/>
          <a:stretch>
            <a:fillRect/>
          </a:stretch>
        </p:blipFill>
        <p:spPr>
          <a:xfrm rot="1052207">
            <a:off x="831652" y="4604155"/>
            <a:ext cx="2032000" cy="2032000"/>
          </a:xfrm>
          <a:prstGeom prst="rect">
            <a:avLst/>
          </a:prstGeom>
        </p:spPr>
      </p:pic>
      <p:pic>
        <p:nvPicPr>
          <p:cNvPr id="46" name="Picture 45">
            <a:extLst>
              <a:ext uri="{FF2B5EF4-FFF2-40B4-BE49-F238E27FC236}">
                <a16:creationId xmlns:a16="http://schemas.microsoft.com/office/drawing/2014/main" id="{87DF564C-FCD8-9B4A-8D1C-9400A87287D2}"/>
              </a:ext>
            </a:extLst>
          </p:cNvPr>
          <p:cNvPicPr>
            <a:picLocks noChangeAspect="1"/>
          </p:cNvPicPr>
          <p:nvPr/>
        </p:nvPicPr>
        <p:blipFill>
          <a:blip r:embed="rId26" r:link="rId27"/>
          <a:srcRect/>
          <a:stretch>
            <a:fillRect/>
          </a:stretch>
        </p:blipFill>
        <p:spPr>
          <a:xfrm rot="21198022">
            <a:off x="3976285" y="53030"/>
            <a:ext cx="2032000" cy="2032000"/>
          </a:xfrm>
          <a:prstGeom prst="rect">
            <a:avLst/>
          </a:prstGeom>
        </p:spPr>
      </p:pic>
      <p:sp>
        <p:nvSpPr>
          <p:cNvPr id="2" name="TextBox 1">
            <a:extLst>
              <a:ext uri="{FF2B5EF4-FFF2-40B4-BE49-F238E27FC236}">
                <a16:creationId xmlns:a16="http://schemas.microsoft.com/office/drawing/2014/main" id="{9A9CC469-5DE1-3F46-8BCC-7C9C870D347A}"/>
              </a:ext>
            </a:extLst>
          </p:cNvPr>
          <p:cNvSpPr txBox="1"/>
          <p:nvPr/>
        </p:nvSpPr>
        <p:spPr>
          <a:xfrm>
            <a:off x="2044993" y="2151477"/>
            <a:ext cx="8123274" cy="2822698"/>
          </a:xfrm>
          <a:prstGeom prst="rect">
            <a:avLst/>
          </a:prstGeom>
          <a:noFill/>
        </p:spPr>
        <p:txBody>
          <a:bodyPr wrap="square" lIns="0" tIns="0" rIns="0" bIns="0" rtlCol="0">
            <a:noAutofit/>
          </a:bodyPr>
          <a:lstStyle/>
          <a:p>
            <a:pPr algn="ctr">
              <a:lnSpc>
                <a:spcPts val="7400"/>
              </a:lnSpc>
            </a:pPr>
            <a:r>
              <a:rPr lang="en-US" sz="8000" b="1" dirty="0">
                <a:solidFill>
                  <a:srgbClr val="BED557"/>
                </a:solidFill>
                <a:latin typeface="NettoOT-Bold" panose="02000800000000000000" pitchFamily="50" charset="0"/>
              </a:rPr>
              <a:t>Just a </a:t>
            </a:r>
            <a:br>
              <a:rPr lang="en-US" sz="8000" b="1" dirty="0">
                <a:solidFill>
                  <a:srgbClr val="BED557"/>
                </a:solidFill>
                <a:latin typeface="NettoOT-Bold" panose="02000800000000000000" pitchFamily="50" charset="0"/>
              </a:rPr>
            </a:br>
            <a:r>
              <a:rPr lang="en-US" sz="8000" b="1" dirty="0">
                <a:solidFill>
                  <a:srgbClr val="BED557"/>
                </a:solidFill>
                <a:latin typeface="NettoOT-Bold" panose="02000800000000000000" pitchFamily="50" charset="0"/>
              </a:rPr>
              <a:t>joke?</a:t>
            </a:r>
          </a:p>
          <a:p>
            <a:pPr algn="ctr">
              <a:lnSpc>
                <a:spcPts val="4200"/>
              </a:lnSpc>
              <a:spcAft>
                <a:spcPts val="1200"/>
              </a:spcAft>
            </a:pPr>
            <a:r>
              <a:rPr lang="en-US" sz="3600" dirty="0">
                <a:solidFill>
                  <a:srgbClr val="009FAD"/>
                </a:solidFill>
                <a:latin typeface="NettoOT-Bold" panose="02000800000000000000" pitchFamily="50" charset="0"/>
              </a:rPr>
              <a:t>Quiz for young people aged 9-12</a:t>
            </a:r>
          </a:p>
        </p:txBody>
      </p:sp>
      <p:pic>
        <p:nvPicPr>
          <p:cNvPr id="32" name="Picture 31">
            <a:extLst>
              <a:ext uri="{FF2B5EF4-FFF2-40B4-BE49-F238E27FC236}">
                <a16:creationId xmlns:a16="http://schemas.microsoft.com/office/drawing/2014/main" id="{6375D2D7-E46D-9943-B9A3-7421B1544CDF}"/>
              </a:ext>
            </a:extLst>
          </p:cNvPr>
          <p:cNvPicPr>
            <a:picLocks noChangeAspect="1"/>
          </p:cNvPicPr>
          <p:nvPr/>
        </p:nvPicPr>
        <p:blipFill>
          <a:blip r:embed="rId28" r:link="rId29"/>
          <a:srcRect/>
          <a:stretch>
            <a:fillRect/>
          </a:stretch>
        </p:blipFill>
        <p:spPr>
          <a:xfrm>
            <a:off x="2446497" y="2097072"/>
            <a:ext cx="2413256" cy="1825819"/>
          </a:xfrm>
          <a:prstGeom prst="rect">
            <a:avLst/>
          </a:prstGeom>
        </p:spPr>
      </p:pic>
      <p:pic>
        <p:nvPicPr>
          <p:cNvPr id="33" name="Picture 32">
            <a:extLst>
              <a:ext uri="{FF2B5EF4-FFF2-40B4-BE49-F238E27FC236}">
                <a16:creationId xmlns:a16="http://schemas.microsoft.com/office/drawing/2014/main" id="{77896684-ED2D-0A4E-AF68-4D3D7C43076F}"/>
              </a:ext>
            </a:extLst>
          </p:cNvPr>
          <p:cNvPicPr>
            <a:picLocks noChangeAspect="1"/>
          </p:cNvPicPr>
          <p:nvPr/>
        </p:nvPicPr>
        <p:blipFill>
          <a:blip r:embed="rId28" r:link="rId29"/>
          <a:srcRect/>
          <a:stretch>
            <a:fillRect/>
          </a:stretch>
        </p:blipFill>
        <p:spPr>
          <a:xfrm rot="10800000">
            <a:off x="7380005" y="2086439"/>
            <a:ext cx="2413256" cy="1825819"/>
          </a:xfrm>
          <a:prstGeom prst="rect">
            <a:avLst/>
          </a:prstGeom>
        </p:spPr>
      </p:pic>
    </p:spTree>
    <p:extLst>
      <p:ext uri="{BB962C8B-B14F-4D97-AF65-F5344CB8AC3E}">
        <p14:creationId xmlns:p14="http://schemas.microsoft.com/office/powerpoint/2010/main" val="379052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par>
                                <p:cTn id="15" presetID="10"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0"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par>
                                <p:cTn id="34" presetID="10"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par>
                                <p:cTn id="40" presetID="10" presetClass="entr" presetSubtype="0" fill="hold"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par>
                                <p:cTn id="43" presetID="10" presetClass="entr" presetSubtype="0"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par>
                                <p:cTn id="46" presetID="10" presetClass="entr" presetSubtype="0"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childTnLst>
                                </p:cTn>
                              </p:par>
                              <p:par>
                                <p:cTn id="49" presetID="10"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par>
                                <p:cTn id="52" presetID="10" presetClass="entr" presetSubtype="0"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par>
                                <p:cTn id="55" presetID="10" presetClass="entr" presetSubtype="0"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ABAB8C-869D-D34E-8401-DE1591769183}"/>
              </a:ext>
            </a:extLst>
          </p:cNvPr>
          <p:cNvSpPr txBox="1"/>
          <p:nvPr/>
        </p:nvSpPr>
        <p:spPr>
          <a:xfrm>
            <a:off x="2034363" y="726714"/>
            <a:ext cx="8123274" cy="5553426"/>
          </a:xfrm>
          <a:prstGeom prst="rect">
            <a:avLst/>
          </a:prstGeom>
          <a:noFill/>
        </p:spPr>
        <p:txBody>
          <a:bodyPr wrap="square" lIns="0" tIns="0" rIns="0" bIns="0" rtlCol="0">
            <a:noAutofit/>
          </a:bodyPr>
          <a:lstStyle/>
          <a:p>
            <a:pPr algn="ctr">
              <a:lnSpc>
                <a:spcPts val="4200"/>
              </a:lnSpc>
              <a:spcAft>
                <a:spcPts val="1200"/>
              </a:spcAft>
            </a:pPr>
            <a:r>
              <a:rPr lang="en-US" sz="4500" b="1" dirty="0">
                <a:solidFill>
                  <a:srgbClr val="BED557"/>
                </a:solidFill>
                <a:latin typeface="NettoOT-Bold" panose="02000800000000000000" pitchFamily="50" charset="0"/>
              </a:rPr>
              <a:t>Test your </a:t>
            </a:r>
            <a:br>
              <a:rPr lang="en-US" sz="4500" b="1" dirty="0">
                <a:solidFill>
                  <a:srgbClr val="BED557"/>
                </a:solidFill>
                <a:latin typeface="NettoOT-Bold" panose="02000800000000000000" pitchFamily="50" charset="0"/>
              </a:rPr>
            </a:br>
            <a:r>
              <a:rPr lang="en-US" sz="4500" b="1" dirty="0">
                <a:solidFill>
                  <a:srgbClr val="BED557"/>
                </a:solidFill>
                <a:latin typeface="NettoOT-Bold" panose="02000800000000000000" pitchFamily="50" charset="0"/>
              </a:rPr>
              <a:t>knowledge!</a:t>
            </a:r>
          </a:p>
          <a:p>
            <a:pPr algn="ctr">
              <a:lnSpc>
                <a:spcPts val="2900"/>
              </a:lnSpc>
            </a:pPr>
            <a:r>
              <a:rPr lang="en-US" sz="2600" dirty="0">
                <a:solidFill>
                  <a:srgbClr val="009FAD"/>
                </a:solidFill>
                <a:latin typeface="NettoOT-Bold" panose="02000800000000000000" pitchFamily="50" charset="0"/>
              </a:rPr>
              <a:t>Now you’ve learnt all about cyberbullying that targets people’s gender, bodies or appearance, test your knowledge to see if you can give some expert advice.</a:t>
            </a:r>
          </a:p>
          <a:p>
            <a:pPr algn="ctr">
              <a:lnSpc>
                <a:spcPts val="2900"/>
              </a:lnSpc>
            </a:pPr>
            <a:endParaRPr lang="en-US" sz="2600" b="1" dirty="0">
              <a:solidFill>
                <a:srgbClr val="E41B7C"/>
              </a:solidFill>
              <a:latin typeface="NettoOT-Bold" panose="02000800000000000000" pitchFamily="50" charset="0"/>
            </a:endParaRPr>
          </a:p>
          <a:p>
            <a:pPr algn="ctr">
              <a:lnSpc>
                <a:spcPts val="2900"/>
              </a:lnSpc>
            </a:pPr>
            <a:r>
              <a:rPr lang="en-US" sz="2600" b="1" dirty="0">
                <a:solidFill>
                  <a:srgbClr val="BED557"/>
                </a:solidFill>
                <a:latin typeface="NettoOT-Bold" panose="02000800000000000000" pitchFamily="50" charset="0"/>
              </a:rPr>
              <a:t>Before your start…</a:t>
            </a:r>
          </a:p>
          <a:p>
            <a:pPr algn="ctr">
              <a:lnSpc>
                <a:spcPts val="2900"/>
              </a:lnSpc>
            </a:pPr>
            <a:r>
              <a:rPr lang="en-US" sz="2600" dirty="0">
                <a:solidFill>
                  <a:srgbClr val="009FAD"/>
                </a:solidFill>
                <a:latin typeface="NettoOT-Bold" panose="02000800000000000000" pitchFamily="50" charset="0"/>
              </a:rPr>
              <a:t>…make sure you are using Slide Show mode – </a:t>
            </a:r>
            <a:br>
              <a:rPr lang="en-US" sz="2600" dirty="0">
                <a:solidFill>
                  <a:srgbClr val="009FAD"/>
                </a:solidFill>
                <a:latin typeface="NettoOT-Bold" panose="02000800000000000000" pitchFamily="50" charset="0"/>
              </a:rPr>
            </a:br>
            <a:r>
              <a:rPr lang="en-US" sz="2600" dirty="0">
                <a:solidFill>
                  <a:srgbClr val="009FAD"/>
                </a:solidFill>
                <a:latin typeface="NettoOT-Bold" panose="02000800000000000000" pitchFamily="50" charset="0"/>
              </a:rPr>
              <a:t>click this icon         in the bottom right corner.</a:t>
            </a:r>
          </a:p>
          <a:p>
            <a:pPr algn="ctr">
              <a:lnSpc>
                <a:spcPts val="2900"/>
              </a:lnSpc>
            </a:pPr>
            <a:endParaRPr lang="en-US" sz="2600" b="1" dirty="0">
              <a:solidFill>
                <a:srgbClr val="E41B7C"/>
              </a:solidFill>
              <a:latin typeface="NettoOT-Bold" panose="02000800000000000000" pitchFamily="50" charset="0"/>
            </a:endParaRPr>
          </a:p>
          <a:p>
            <a:pPr algn="ctr">
              <a:lnSpc>
                <a:spcPts val="2900"/>
              </a:lnSpc>
            </a:pPr>
            <a:r>
              <a:rPr lang="en-US" sz="2600" b="1" dirty="0">
                <a:solidFill>
                  <a:srgbClr val="BED557"/>
                </a:solidFill>
                <a:latin typeface="NettoOT-Bold" panose="02000800000000000000" pitchFamily="50" charset="0"/>
              </a:rPr>
              <a:t>And remember…</a:t>
            </a:r>
          </a:p>
          <a:p>
            <a:pPr algn="ctr">
              <a:lnSpc>
                <a:spcPts val="2900"/>
              </a:lnSpc>
            </a:pPr>
            <a:r>
              <a:rPr lang="en-US" sz="2600" dirty="0">
                <a:solidFill>
                  <a:srgbClr val="009FAD"/>
                </a:solidFill>
                <a:latin typeface="NettoOT-Bold" panose="02000800000000000000" pitchFamily="50" charset="0"/>
              </a:rPr>
              <a:t>…make a note of how many you guess correctly to keep track of your score!</a:t>
            </a:r>
          </a:p>
        </p:txBody>
      </p:sp>
      <p:pic>
        <p:nvPicPr>
          <p:cNvPr id="5" name="Picture 4">
            <a:extLst>
              <a:ext uri="{FF2B5EF4-FFF2-40B4-BE49-F238E27FC236}">
                <a16:creationId xmlns:a16="http://schemas.microsoft.com/office/drawing/2014/main" id="{45976F8B-4D29-3742-9EED-E81227BE5CFE}"/>
              </a:ext>
            </a:extLst>
          </p:cNvPr>
          <p:cNvPicPr>
            <a:picLocks noChangeAspect="1"/>
          </p:cNvPicPr>
          <p:nvPr/>
        </p:nvPicPr>
        <p:blipFill>
          <a:blip r:embed="rId2" r:link="rId3"/>
          <a:srcRect/>
          <a:stretch>
            <a:fillRect/>
          </a:stretch>
        </p:blipFill>
        <p:spPr>
          <a:xfrm>
            <a:off x="4889206" y="4039781"/>
            <a:ext cx="670442" cy="670442"/>
          </a:xfrm>
          <a:prstGeom prst="rect">
            <a:avLst/>
          </a:prstGeom>
        </p:spPr>
      </p:pic>
    </p:spTree>
    <p:extLst>
      <p:ext uri="{BB962C8B-B14F-4D97-AF65-F5344CB8AC3E}">
        <p14:creationId xmlns:p14="http://schemas.microsoft.com/office/powerpoint/2010/main" val="979671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F3A90325-A30A-D84D-BEB6-DFEF93DEF29D}"/>
              </a:ext>
            </a:extLst>
          </p:cNvPr>
          <p:cNvPicPr>
            <a:picLocks noChangeAspect="1"/>
          </p:cNvPicPr>
          <p:nvPr/>
        </p:nvPicPr>
        <p:blipFill>
          <a:blip r:embed="rId2"/>
          <a:srcRect/>
          <a:stretch/>
        </p:blipFill>
        <p:spPr>
          <a:xfrm>
            <a:off x="-4327660" y="-205483"/>
            <a:ext cx="9560150" cy="7233007"/>
          </a:xfrm>
          <a:prstGeom prst="rect">
            <a:avLst/>
          </a:prstGeom>
        </p:spPr>
      </p:pic>
      <p:grpSp>
        <p:nvGrpSpPr>
          <p:cNvPr id="35" name="Group 34">
            <a:extLst>
              <a:ext uri="{FF2B5EF4-FFF2-40B4-BE49-F238E27FC236}">
                <a16:creationId xmlns:a16="http://schemas.microsoft.com/office/drawing/2014/main" id="{47566832-4369-9B40-92A4-1B66EB5E77B3}"/>
              </a:ext>
            </a:extLst>
          </p:cNvPr>
          <p:cNvGrpSpPr/>
          <p:nvPr/>
        </p:nvGrpSpPr>
        <p:grpSpPr>
          <a:xfrm>
            <a:off x="5868173" y="1595288"/>
            <a:ext cx="5770548" cy="789086"/>
            <a:chOff x="5868173" y="755702"/>
            <a:chExt cx="5770548" cy="789086"/>
          </a:xfrm>
        </p:grpSpPr>
        <p:pic>
          <p:nvPicPr>
            <p:cNvPr id="31" name="Answer Icon A">
              <a:extLst>
                <a:ext uri="{FF2B5EF4-FFF2-40B4-BE49-F238E27FC236}">
                  <a16:creationId xmlns:a16="http://schemas.microsoft.com/office/drawing/2014/main" id="{FD9A878C-C52B-C743-B7F3-AD73F179518C}"/>
                </a:ext>
              </a:extLst>
            </p:cNvPr>
            <p:cNvPicPr>
              <a:picLocks noChangeAspect="1"/>
            </p:cNvPicPr>
            <p:nvPr/>
          </p:nvPicPr>
          <p:blipFill>
            <a:blip r:embed="rId3"/>
            <a:srcRect/>
            <a:stretch/>
          </p:blipFill>
          <p:spPr>
            <a:xfrm>
              <a:off x="5868173" y="755702"/>
              <a:ext cx="817268" cy="789086"/>
            </a:xfrm>
            <a:prstGeom prst="rect">
              <a:avLst/>
            </a:prstGeom>
          </p:spPr>
        </p:pic>
        <p:sp>
          <p:nvSpPr>
            <p:cNvPr id="32" name="A">
              <a:extLst>
                <a:ext uri="{FF2B5EF4-FFF2-40B4-BE49-F238E27FC236}">
                  <a16:creationId xmlns:a16="http://schemas.microsoft.com/office/drawing/2014/main" id="{5060FE55-382F-1441-A1FB-F5FCDFFF7F91}"/>
                </a:ext>
              </a:extLst>
            </p:cNvPr>
            <p:cNvSpPr txBox="1"/>
            <p:nvPr/>
          </p:nvSpPr>
          <p:spPr>
            <a:xfrm>
              <a:off x="5909387" y="853342"/>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NettoOT-Bold" panose="02000800000000000000" pitchFamily="50" charset="0"/>
                </a:rPr>
                <a:t>A</a:t>
              </a:r>
            </a:p>
          </p:txBody>
        </p:sp>
        <p:sp>
          <p:nvSpPr>
            <p:cNvPr id="3" name="Answer A">
              <a:extLst>
                <a:ext uri="{FF2B5EF4-FFF2-40B4-BE49-F238E27FC236}">
                  <a16:creationId xmlns:a16="http://schemas.microsoft.com/office/drawing/2014/main" id="{E139ABF4-630B-DD42-8775-C199BE9C7172}"/>
                </a:ext>
              </a:extLst>
            </p:cNvPr>
            <p:cNvSpPr txBox="1"/>
            <p:nvPr/>
          </p:nvSpPr>
          <p:spPr>
            <a:xfrm>
              <a:off x="6775328" y="776410"/>
              <a:ext cx="4863393" cy="664763"/>
            </a:xfrm>
            <a:prstGeom prst="rect">
              <a:avLst/>
            </a:prstGeom>
            <a:noFill/>
          </p:spPr>
          <p:txBody>
            <a:bodyPr wrap="square" lIns="0" tIns="0" rIns="0" bIns="0" rtlCol="0">
              <a:noAutofit/>
            </a:bodyPr>
            <a:lstStyle/>
            <a:p>
              <a:pPr>
                <a:lnSpc>
                  <a:spcPts val="2400"/>
                </a:lnSpc>
              </a:pPr>
              <a:r>
                <a:rPr lang="en-US" sz="2200" dirty="0">
                  <a:solidFill>
                    <a:srgbClr val="009FAD"/>
                  </a:solidFill>
                  <a:latin typeface="NettoOT-Bold" panose="02000800000000000000" pitchFamily="50" charset="0"/>
                </a:rPr>
                <a:t>“Katy’s right! Post the photo and emoji – everyone will think it’s funny!”</a:t>
              </a:r>
            </a:p>
          </p:txBody>
        </p:sp>
      </p:grpSp>
      <p:grpSp>
        <p:nvGrpSpPr>
          <p:cNvPr id="38" name="Group 37">
            <a:extLst>
              <a:ext uri="{FF2B5EF4-FFF2-40B4-BE49-F238E27FC236}">
                <a16:creationId xmlns:a16="http://schemas.microsoft.com/office/drawing/2014/main" id="{72F4BA2B-7313-CD42-BE6E-4D751FAF31A3}"/>
              </a:ext>
            </a:extLst>
          </p:cNvPr>
          <p:cNvGrpSpPr/>
          <p:nvPr/>
        </p:nvGrpSpPr>
        <p:grpSpPr>
          <a:xfrm>
            <a:off x="5909387" y="4655265"/>
            <a:ext cx="5898300" cy="760219"/>
            <a:chOff x="5909387" y="3784683"/>
            <a:chExt cx="5898300" cy="760219"/>
          </a:xfrm>
        </p:grpSpPr>
        <p:pic>
          <p:nvPicPr>
            <p:cNvPr id="33" name="Answer Icon D">
              <a:extLst>
                <a:ext uri="{FF2B5EF4-FFF2-40B4-BE49-F238E27FC236}">
                  <a16:creationId xmlns:a16="http://schemas.microsoft.com/office/drawing/2014/main" id="{FD0C722B-6A18-3A41-9841-091A5B305101}"/>
                </a:ext>
              </a:extLst>
            </p:cNvPr>
            <p:cNvPicPr>
              <a:picLocks noChangeAspect="1"/>
            </p:cNvPicPr>
            <p:nvPr/>
          </p:nvPicPr>
          <p:blipFill>
            <a:blip r:embed="rId3"/>
            <a:srcRect/>
            <a:stretch/>
          </p:blipFill>
          <p:spPr>
            <a:xfrm>
              <a:off x="5912164" y="3784683"/>
              <a:ext cx="737057" cy="711641"/>
            </a:xfrm>
            <a:prstGeom prst="rect">
              <a:avLst/>
            </a:prstGeom>
          </p:spPr>
        </p:pic>
        <p:sp>
          <p:nvSpPr>
            <p:cNvPr id="34" name="D">
              <a:extLst>
                <a:ext uri="{FF2B5EF4-FFF2-40B4-BE49-F238E27FC236}">
                  <a16:creationId xmlns:a16="http://schemas.microsoft.com/office/drawing/2014/main" id="{456DCA69-41B8-E042-B75A-0E3D6F7D3430}"/>
                </a:ext>
              </a:extLst>
            </p:cNvPr>
            <p:cNvSpPr txBox="1"/>
            <p:nvPr/>
          </p:nvSpPr>
          <p:spPr>
            <a:xfrm>
              <a:off x="5909387" y="3867150"/>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NettoOT-Bold" panose="02000800000000000000" pitchFamily="50" charset="0"/>
                </a:rPr>
                <a:t>D</a:t>
              </a:r>
            </a:p>
          </p:txBody>
        </p:sp>
        <p:sp>
          <p:nvSpPr>
            <p:cNvPr id="7" name="Answer D">
              <a:extLst>
                <a:ext uri="{FF2B5EF4-FFF2-40B4-BE49-F238E27FC236}">
                  <a16:creationId xmlns:a16="http://schemas.microsoft.com/office/drawing/2014/main" id="{289447EB-5736-0F46-B179-D24CCE029CDA}"/>
                </a:ext>
              </a:extLst>
            </p:cNvPr>
            <p:cNvSpPr txBox="1"/>
            <p:nvPr/>
          </p:nvSpPr>
          <p:spPr>
            <a:xfrm>
              <a:off x="6775328" y="3810699"/>
              <a:ext cx="5032359" cy="734203"/>
            </a:xfrm>
            <a:prstGeom prst="rect">
              <a:avLst/>
            </a:prstGeom>
            <a:noFill/>
          </p:spPr>
          <p:txBody>
            <a:bodyPr wrap="square" lIns="0" tIns="0" rIns="0" bIns="0" rtlCol="0">
              <a:noAutofit/>
            </a:bodyPr>
            <a:lstStyle/>
            <a:p>
              <a:pPr>
                <a:lnSpc>
                  <a:spcPts val="2400"/>
                </a:lnSpc>
              </a:pPr>
              <a:r>
                <a:rPr lang="en-US" sz="2200" dirty="0">
                  <a:solidFill>
                    <a:srgbClr val="009FAD"/>
                  </a:solidFill>
                  <a:latin typeface="NettoOT-Bold" panose="02000800000000000000" pitchFamily="50" charset="0"/>
                </a:rPr>
                <a:t>“Katy loves causing drama – you should delete the photo straight away.”</a:t>
              </a:r>
            </a:p>
          </p:txBody>
        </p:sp>
      </p:grpSp>
      <p:grpSp>
        <p:nvGrpSpPr>
          <p:cNvPr id="36" name="Group 35">
            <a:extLst>
              <a:ext uri="{FF2B5EF4-FFF2-40B4-BE49-F238E27FC236}">
                <a16:creationId xmlns:a16="http://schemas.microsoft.com/office/drawing/2014/main" id="{6C481014-A8CD-7840-BAE6-7A6651EE9E35}"/>
              </a:ext>
            </a:extLst>
          </p:cNvPr>
          <p:cNvGrpSpPr/>
          <p:nvPr/>
        </p:nvGrpSpPr>
        <p:grpSpPr>
          <a:xfrm>
            <a:off x="5909387" y="2538319"/>
            <a:ext cx="5729334" cy="746341"/>
            <a:chOff x="5909387" y="1698733"/>
            <a:chExt cx="5729334" cy="746341"/>
          </a:xfrm>
        </p:grpSpPr>
        <p:pic>
          <p:nvPicPr>
            <p:cNvPr id="5" name="Answer Icon B">
              <a:extLst>
                <a:ext uri="{FF2B5EF4-FFF2-40B4-BE49-F238E27FC236}">
                  <a16:creationId xmlns:a16="http://schemas.microsoft.com/office/drawing/2014/main" id="{E545CD7C-F00D-B247-806C-0FDDF2C4891E}"/>
                </a:ext>
              </a:extLst>
            </p:cNvPr>
            <p:cNvPicPr>
              <a:picLocks noChangeAspect="1"/>
            </p:cNvPicPr>
            <p:nvPr/>
          </p:nvPicPr>
          <p:blipFill rotWithShape="1">
            <a:blip r:embed="rId3"/>
            <a:srcRect/>
            <a:stretch/>
          </p:blipFill>
          <p:spPr>
            <a:xfrm>
              <a:off x="5911643" y="1698733"/>
              <a:ext cx="737057" cy="711641"/>
            </a:xfrm>
            <a:prstGeom prst="rect">
              <a:avLst/>
            </a:prstGeom>
          </p:spPr>
        </p:pic>
        <p:sp>
          <p:nvSpPr>
            <p:cNvPr id="28" name="B">
              <a:extLst>
                <a:ext uri="{FF2B5EF4-FFF2-40B4-BE49-F238E27FC236}">
                  <a16:creationId xmlns:a16="http://schemas.microsoft.com/office/drawing/2014/main" id="{59ABF2D4-95C8-764A-A848-19F4F5023FF1}"/>
                </a:ext>
              </a:extLst>
            </p:cNvPr>
            <p:cNvSpPr txBox="1"/>
            <p:nvPr/>
          </p:nvSpPr>
          <p:spPr>
            <a:xfrm>
              <a:off x="5909387" y="1786737"/>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NettoOT-Bold" panose="02000800000000000000" pitchFamily="50" charset="0"/>
                </a:rPr>
                <a:t>B</a:t>
              </a:r>
            </a:p>
          </p:txBody>
        </p:sp>
        <p:sp>
          <p:nvSpPr>
            <p:cNvPr id="8" name="Answer B">
              <a:extLst>
                <a:ext uri="{FF2B5EF4-FFF2-40B4-BE49-F238E27FC236}">
                  <a16:creationId xmlns:a16="http://schemas.microsoft.com/office/drawing/2014/main" id="{B347FE49-291F-2C40-9A4D-F90D60C5B975}"/>
                </a:ext>
              </a:extLst>
            </p:cNvPr>
            <p:cNvSpPr txBox="1"/>
            <p:nvPr/>
          </p:nvSpPr>
          <p:spPr>
            <a:xfrm>
              <a:off x="6775328" y="1710871"/>
              <a:ext cx="4863393" cy="734203"/>
            </a:xfrm>
            <a:prstGeom prst="rect">
              <a:avLst/>
            </a:prstGeom>
            <a:noFill/>
          </p:spPr>
          <p:txBody>
            <a:bodyPr wrap="square" lIns="0" tIns="0" rIns="0" bIns="0" rtlCol="0">
              <a:noAutofit/>
            </a:bodyPr>
            <a:lstStyle/>
            <a:p>
              <a:pPr>
                <a:lnSpc>
                  <a:spcPts val="2400"/>
                </a:lnSpc>
              </a:pPr>
              <a:r>
                <a:rPr lang="en-US" sz="2200" dirty="0">
                  <a:solidFill>
                    <a:srgbClr val="009FAD"/>
                  </a:solidFill>
                  <a:latin typeface="NettoOT-Bold" panose="02000800000000000000" pitchFamily="50" charset="0"/>
                </a:rPr>
                <a:t>“Post it but without the emoji. Everyone can else can decide what they see.”</a:t>
              </a:r>
            </a:p>
          </p:txBody>
        </p:sp>
      </p:grpSp>
      <p:graphicFrame>
        <p:nvGraphicFramePr>
          <p:cNvPr id="24" name="Footer Note">
            <a:extLst>
              <a:ext uri="{FF2B5EF4-FFF2-40B4-BE49-F238E27FC236}">
                <a16:creationId xmlns:a16="http://schemas.microsoft.com/office/drawing/2014/main" id="{3196D87C-2854-B942-AA5E-7F4BD4CD66EF}"/>
              </a:ext>
            </a:extLst>
          </p:cNvPr>
          <p:cNvGraphicFramePr>
            <a:graphicFrameLocks noChangeAspect="1"/>
          </p:cNvGraphicFramePr>
          <p:nvPr>
            <p:extLst>
              <p:ext uri="{D42A27DB-BD31-4B8C-83A1-F6EECF244321}">
                <p14:modId xmlns:p14="http://schemas.microsoft.com/office/powerpoint/2010/main" val="2165552215"/>
              </p:ext>
            </p:extLst>
          </p:nvPr>
        </p:nvGraphicFramePr>
        <p:xfrm>
          <a:off x="5864225" y="6075161"/>
          <a:ext cx="5943600" cy="1066800"/>
        </p:xfrm>
        <a:graphic>
          <a:graphicData uri="http://schemas.openxmlformats.org/presentationml/2006/ole">
            <mc:AlternateContent xmlns:mc="http://schemas.openxmlformats.org/markup-compatibility/2006">
              <mc:Choice xmlns:v="urn:schemas-microsoft-com:vml" Requires="v">
                <p:oleObj name="Document" r:id="rId4" imgW="5943600" imgH="1066800" progId="Word.Document.12">
                  <p:embed/>
                </p:oleObj>
              </mc:Choice>
              <mc:Fallback>
                <p:oleObj name="Document" r:id="rId4" imgW="5943600" imgH="1066800" progId="Word.Document.12">
                  <p:embed/>
                  <p:pic>
                    <p:nvPicPr>
                      <p:cNvPr id="0" name=""/>
                      <p:cNvPicPr/>
                      <p:nvPr/>
                    </p:nvPicPr>
                    <p:blipFill>
                      <a:blip r:embed="rId5"/>
                      <a:stretch>
                        <a:fillRect/>
                      </a:stretch>
                    </p:blipFill>
                    <p:spPr>
                      <a:xfrm>
                        <a:off x="5864225" y="6075161"/>
                        <a:ext cx="5943600" cy="1066800"/>
                      </a:xfrm>
                      <a:prstGeom prst="rect">
                        <a:avLst/>
                      </a:prstGeom>
                    </p:spPr>
                  </p:pic>
                </p:oleObj>
              </mc:Fallback>
            </mc:AlternateContent>
          </a:graphicData>
        </a:graphic>
      </p:graphicFrame>
      <p:sp>
        <p:nvSpPr>
          <p:cNvPr id="2" name="Question">
            <a:extLst>
              <a:ext uri="{FF2B5EF4-FFF2-40B4-BE49-F238E27FC236}">
                <a16:creationId xmlns:a16="http://schemas.microsoft.com/office/drawing/2014/main" id="{3016EBD5-2C50-E94B-A589-B3366DBD4E36}"/>
              </a:ext>
            </a:extLst>
          </p:cNvPr>
          <p:cNvSpPr txBox="1"/>
          <p:nvPr/>
        </p:nvSpPr>
        <p:spPr>
          <a:xfrm>
            <a:off x="1269052" y="2798950"/>
            <a:ext cx="3535424" cy="2653768"/>
          </a:xfrm>
          <a:prstGeom prst="rect">
            <a:avLst/>
          </a:prstGeom>
          <a:noFill/>
        </p:spPr>
        <p:txBody>
          <a:bodyPr wrap="square" lIns="0" tIns="0" rIns="0" bIns="0" rtlCol="0">
            <a:noAutofit/>
          </a:bodyPr>
          <a:lstStyle/>
          <a:p>
            <a:pPr>
              <a:lnSpc>
                <a:spcPts val="2300"/>
              </a:lnSpc>
            </a:pPr>
            <a:r>
              <a:rPr lang="en-US" sz="2200" b="1" dirty="0">
                <a:solidFill>
                  <a:schemeClr val="bg1"/>
                </a:solidFill>
                <a:latin typeface="NettoOT-Bold" panose="02000800000000000000" pitchFamily="50" charset="0"/>
              </a:rPr>
              <a:t>1.</a:t>
            </a:r>
          </a:p>
          <a:p>
            <a:pPr>
              <a:lnSpc>
                <a:spcPts val="2400"/>
              </a:lnSpc>
            </a:pPr>
            <a:r>
              <a:rPr lang="en-US" sz="2200" dirty="0">
                <a:solidFill>
                  <a:schemeClr val="bg1"/>
                </a:solidFill>
                <a:latin typeface="NettoOT-Bold" panose="02000800000000000000" pitchFamily="50" charset="0"/>
              </a:rPr>
              <a:t>Jaz takes a photo of two friends hugging. Because of the angle, it looks like they could be kissing. Jaz’s friend, Katy, suggests Jaz post it in a group chat with the kissing emoji. </a:t>
            </a:r>
          </a:p>
        </p:txBody>
      </p:sp>
      <p:grpSp>
        <p:nvGrpSpPr>
          <p:cNvPr id="37" name="Group 36">
            <a:extLst>
              <a:ext uri="{FF2B5EF4-FFF2-40B4-BE49-F238E27FC236}">
                <a16:creationId xmlns:a16="http://schemas.microsoft.com/office/drawing/2014/main" id="{003FB6AC-219F-6246-B020-2D630736C7CE}"/>
              </a:ext>
            </a:extLst>
          </p:cNvPr>
          <p:cNvGrpSpPr/>
          <p:nvPr/>
        </p:nvGrpSpPr>
        <p:grpSpPr>
          <a:xfrm>
            <a:off x="5909387" y="3470464"/>
            <a:ext cx="5729334" cy="793487"/>
            <a:chOff x="5909387" y="2847851"/>
            <a:chExt cx="5729334" cy="793487"/>
          </a:xfrm>
        </p:grpSpPr>
        <p:pic>
          <p:nvPicPr>
            <p:cNvPr id="29" name="Answer Icon C">
              <a:extLst>
                <a:ext uri="{FF2B5EF4-FFF2-40B4-BE49-F238E27FC236}">
                  <a16:creationId xmlns:a16="http://schemas.microsoft.com/office/drawing/2014/main" id="{834FC38A-5413-EB4D-BE37-663A236C47F2}"/>
                </a:ext>
              </a:extLst>
            </p:cNvPr>
            <p:cNvPicPr>
              <a:picLocks noChangeAspect="1"/>
            </p:cNvPicPr>
            <p:nvPr/>
          </p:nvPicPr>
          <p:blipFill rotWithShape="1">
            <a:blip r:embed="rId3"/>
            <a:srcRect/>
            <a:stretch/>
          </p:blipFill>
          <p:spPr>
            <a:xfrm>
              <a:off x="5926330" y="2847851"/>
              <a:ext cx="737057" cy="711641"/>
            </a:xfrm>
            <a:prstGeom prst="rect">
              <a:avLst/>
            </a:prstGeom>
          </p:spPr>
        </p:pic>
        <p:sp>
          <p:nvSpPr>
            <p:cNvPr id="30" name="C">
              <a:extLst>
                <a:ext uri="{FF2B5EF4-FFF2-40B4-BE49-F238E27FC236}">
                  <a16:creationId xmlns:a16="http://schemas.microsoft.com/office/drawing/2014/main" id="{540FC45C-A4EB-7344-B55A-0C75485CDB4C}"/>
                </a:ext>
              </a:extLst>
            </p:cNvPr>
            <p:cNvSpPr txBox="1"/>
            <p:nvPr/>
          </p:nvSpPr>
          <p:spPr>
            <a:xfrm>
              <a:off x="5909387" y="2915928"/>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NettoOT-Bold" panose="02000800000000000000" pitchFamily="50" charset="0"/>
                </a:rPr>
                <a:t>C</a:t>
              </a:r>
            </a:p>
          </p:txBody>
        </p:sp>
        <p:sp>
          <p:nvSpPr>
            <p:cNvPr id="9" name="Answer C">
              <a:extLst>
                <a:ext uri="{FF2B5EF4-FFF2-40B4-BE49-F238E27FC236}">
                  <a16:creationId xmlns:a16="http://schemas.microsoft.com/office/drawing/2014/main" id="{186A3DDF-549F-A84D-9FEB-62F48919C760}"/>
                </a:ext>
              </a:extLst>
            </p:cNvPr>
            <p:cNvSpPr txBox="1"/>
            <p:nvPr/>
          </p:nvSpPr>
          <p:spPr>
            <a:xfrm>
              <a:off x="6775328" y="2887122"/>
              <a:ext cx="4863393" cy="754216"/>
            </a:xfrm>
            <a:prstGeom prst="rect">
              <a:avLst/>
            </a:prstGeom>
            <a:noFill/>
          </p:spPr>
          <p:txBody>
            <a:bodyPr wrap="square" lIns="0" tIns="0" rIns="0" bIns="0" rtlCol="0">
              <a:noAutofit/>
            </a:bodyPr>
            <a:lstStyle/>
            <a:p>
              <a:pPr>
                <a:lnSpc>
                  <a:spcPts val="2400"/>
                </a:lnSpc>
              </a:pPr>
              <a:r>
                <a:rPr lang="en-US" sz="2200" dirty="0">
                  <a:solidFill>
                    <a:srgbClr val="009FAD"/>
                  </a:solidFill>
                  <a:latin typeface="NettoOT-Bold" panose="02000800000000000000" pitchFamily="50" charset="0"/>
                </a:rPr>
                <a:t>“You should message the people in the photo first to see if they mind. If they don’t like it, you should delete it.”</a:t>
              </a:r>
            </a:p>
          </p:txBody>
        </p:sp>
      </p:grpSp>
      <p:sp>
        <p:nvSpPr>
          <p:cNvPr id="27" name="Qustion Title">
            <a:extLst>
              <a:ext uri="{FF2B5EF4-FFF2-40B4-BE49-F238E27FC236}">
                <a16:creationId xmlns:a16="http://schemas.microsoft.com/office/drawing/2014/main" id="{B1851D34-EF2C-DF45-AC8B-D1EB327AD678}"/>
              </a:ext>
            </a:extLst>
          </p:cNvPr>
          <p:cNvSpPr txBox="1"/>
          <p:nvPr/>
        </p:nvSpPr>
        <p:spPr>
          <a:xfrm>
            <a:off x="5864087" y="1002465"/>
            <a:ext cx="5060587" cy="575075"/>
          </a:xfrm>
          <a:prstGeom prst="rect">
            <a:avLst/>
          </a:prstGeom>
          <a:noFill/>
        </p:spPr>
        <p:txBody>
          <a:bodyPr wrap="square" lIns="0" tIns="0" rIns="0" bIns="0" rtlCol="0">
            <a:noAutofit/>
          </a:bodyPr>
          <a:lstStyle/>
          <a:p>
            <a:pPr>
              <a:lnSpc>
                <a:spcPts val="4200"/>
              </a:lnSpc>
              <a:spcAft>
                <a:spcPts val="1200"/>
              </a:spcAft>
            </a:pPr>
            <a:r>
              <a:rPr lang="en-US" sz="2600" b="1" dirty="0">
                <a:solidFill>
                  <a:srgbClr val="009FAD"/>
                </a:solidFill>
                <a:latin typeface="NettoOT-Bold" panose="02000800000000000000" pitchFamily="50" charset="0"/>
              </a:rPr>
              <a:t>What advice would you give Jaz?</a:t>
            </a:r>
          </a:p>
        </p:txBody>
      </p:sp>
    </p:spTree>
    <p:extLst>
      <p:ext uri="{BB962C8B-B14F-4D97-AF65-F5344CB8AC3E}">
        <p14:creationId xmlns:p14="http://schemas.microsoft.com/office/powerpoint/2010/main" val="314549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par>
                          <p:cTn id="11" fill="hold">
                            <p:stCondLst>
                              <p:cond delay="2000"/>
                            </p:stCondLst>
                            <p:childTnLst>
                              <p:par>
                                <p:cTn id="12" presetID="10" presetClass="entr" presetSubtype="0" fill="hold" grpId="0" nodeType="afterEffect">
                                  <p:stCondLst>
                                    <p:cond delay="100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500"/>
                            </p:stCondLst>
                            <p:childTnLst>
                              <p:par>
                                <p:cTn id="21" presetID="10" presetClass="entr" presetSubtype="0" fill="hold" nodeType="afterEffect">
                                  <p:stCondLst>
                                    <p:cond delay="50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1500"/>
                            </p:stCondLst>
                            <p:childTnLst>
                              <p:par>
                                <p:cTn id="25" presetID="10" presetClass="entr" presetSubtype="0" fill="hold" nodeType="afterEffect">
                                  <p:stCondLst>
                                    <p:cond delay="50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par>
                          <p:cTn id="28" fill="hold">
                            <p:stCondLst>
                              <p:cond delay="2500"/>
                            </p:stCondLst>
                            <p:childTnLst>
                              <p:par>
                                <p:cTn id="29" presetID="10" presetClass="entr" presetSubtype="0" fill="hold" nodeType="afterEffect">
                                  <p:stCondLst>
                                    <p:cond delay="50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5"/>
                                        </p:tgtEl>
                                      </p:cBhvr>
                                    </p:animEffect>
                                    <p:set>
                                      <p:cBhvr>
                                        <p:cTn id="36" dur="1" fill="hold">
                                          <p:stCondLst>
                                            <p:cond delay="499"/>
                                          </p:stCondLst>
                                        </p:cTn>
                                        <p:tgtEl>
                                          <p:spTgt spid="35"/>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36"/>
                                        </p:tgtEl>
                                      </p:cBhvr>
                                    </p:animEffect>
                                    <p:set>
                                      <p:cBhvr>
                                        <p:cTn id="39" dur="1" fill="hold">
                                          <p:stCondLst>
                                            <p:cond delay="499"/>
                                          </p:stCondLst>
                                        </p:cTn>
                                        <p:tgtEl>
                                          <p:spTgt spid="36"/>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38"/>
                                        </p:tgtEl>
                                      </p:cBhvr>
                                    </p:animEffect>
                                    <p:set>
                                      <p:cBhvr>
                                        <p:cTn id="42" dur="1" fill="hold">
                                          <p:stCondLst>
                                            <p:cond delay="499"/>
                                          </p:stCondLst>
                                        </p:cTn>
                                        <p:tgtEl>
                                          <p:spTgt spid="38"/>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0" presetClass="path" presetSubtype="0" accel="50000" decel="50000" fill="hold" grpId="1" nodeType="withEffect">
                                  <p:stCondLst>
                                    <p:cond delay="0"/>
                                  </p:stCondLst>
                                  <p:childTnLst>
                                    <p:animMotion origin="layout" path="M -1.66667E-6 0.01459 L 0.00104 0.28218 " pathEditMode="relative" rAng="0" ptsTypes="AA">
                                      <p:cBhvr>
                                        <p:cTn id="47" dur="1000" fill="hold"/>
                                        <p:tgtEl>
                                          <p:spTgt spid="27"/>
                                        </p:tgtEl>
                                        <p:attrNameLst>
                                          <p:attrName>ppt_x</p:attrName>
                                          <p:attrName>ppt_y</p:attrName>
                                        </p:attrNameLst>
                                      </p:cBhvr>
                                      <p:rCtr x="52" y="13380"/>
                                    </p:animMotion>
                                  </p:childTnLst>
                                </p:cTn>
                              </p:par>
                              <p:par>
                                <p:cTn id="48" presetID="0" presetClass="path" presetSubtype="0" accel="50000" decel="50000" fill="hold" nodeType="withEffect">
                                  <p:stCondLst>
                                    <p:cond delay="0"/>
                                  </p:stCondLst>
                                  <p:childTnLst>
                                    <p:animMotion origin="layout" path="M 4.16667E-7 -0.04931 L 4.16667E-7 -0.22662 " pathEditMode="relative" rAng="0" ptsTypes="AA">
                                      <p:cBhvr>
                                        <p:cTn id="49" dur="1000" fill="hold"/>
                                        <p:tgtEl>
                                          <p:spTgt spid="24"/>
                                        </p:tgtEl>
                                        <p:attrNameLst>
                                          <p:attrName>ppt_x</p:attrName>
                                          <p:attrName>ppt_y</p:attrName>
                                        </p:attrNameLst>
                                      </p:cBhvr>
                                      <p:rCtr x="0" y="-88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P spid="27"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F3A90325-A30A-D84D-BEB6-DFEF93DEF29D}"/>
              </a:ext>
            </a:extLst>
          </p:cNvPr>
          <p:cNvPicPr>
            <a:picLocks noChangeAspect="1"/>
          </p:cNvPicPr>
          <p:nvPr/>
        </p:nvPicPr>
        <p:blipFill>
          <a:blip r:embed="rId2"/>
          <a:srcRect/>
          <a:stretch/>
        </p:blipFill>
        <p:spPr>
          <a:xfrm>
            <a:off x="-4101419" y="-230503"/>
            <a:ext cx="9504444" cy="7190861"/>
          </a:xfrm>
          <a:prstGeom prst="rect">
            <a:avLst/>
          </a:prstGeom>
        </p:spPr>
      </p:pic>
      <p:grpSp>
        <p:nvGrpSpPr>
          <p:cNvPr id="35" name="Group 34">
            <a:extLst>
              <a:ext uri="{FF2B5EF4-FFF2-40B4-BE49-F238E27FC236}">
                <a16:creationId xmlns:a16="http://schemas.microsoft.com/office/drawing/2014/main" id="{47566832-4369-9B40-92A4-1B66EB5E77B3}"/>
              </a:ext>
            </a:extLst>
          </p:cNvPr>
          <p:cNvGrpSpPr/>
          <p:nvPr/>
        </p:nvGrpSpPr>
        <p:grpSpPr>
          <a:xfrm>
            <a:off x="5881050" y="1707435"/>
            <a:ext cx="5757671" cy="727380"/>
            <a:chOff x="5881050" y="776410"/>
            <a:chExt cx="5757671" cy="727380"/>
          </a:xfrm>
        </p:grpSpPr>
        <p:pic>
          <p:nvPicPr>
            <p:cNvPr id="31" name="Answer Icon A">
              <a:extLst>
                <a:ext uri="{FF2B5EF4-FFF2-40B4-BE49-F238E27FC236}">
                  <a16:creationId xmlns:a16="http://schemas.microsoft.com/office/drawing/2014/main" id="{FD9A878C-C52B-C743-B7F3-AD73F179518C}"/>
                </a:ext>
              </a:extLst>
            </p:cNvPr>
            <p:cNvPicPr>
              <a:picLocks noChangeAspect="1"/>
            </p:cNvPicPr>
            <p:nvPr/>
          </p:nvPicPr>
          <p:blipFill>
            <a:blip r:embed="rId3"/>
            <a:srcRect/>
            <a:stretch/>
          </p:blipFill>
          <p:spPr>
            <a:xfrm flipH="1">
              <a:off x="5881050" y="793699"/>
              <a:ext cx="737057" cy="710091"/>
            </a:xfrm>
            <a:prstGeom prst="rect">
              <a:avLst/>
            </a:prstGeom>
          </p:spPr>
        </p:pic>
        <p:sp>
          <p:nvSpPr>
            <p:cNvPr id="32" name="A">
              <a:extLst>
                <a:ext uri="{FF2B5EF4-FFF2-40B4-BE49-F238E27FC236}">
                  <a16:creationId xmlns:a16="http://schemas.microsoft.com/office/drawing/2014/main" id="{5060FE55-382F-1441-A1FB-F5FCDFFF7F91}"/>
                </a:ext>
              </a:extLst>
            </p:cNvPr>
            <p:cNvSpPr txBox="1"/>
            <p:nvPr/>
          </p:nvSpPr>
          <p:spPr>
            <a:xfrm>
              <a:off x="5909387" y="853342"/>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NettoOT-Bold" panose="02000800000000000000" pitchFamily="50" charset="0"/>
                </a:rPr>
                <a:t>A</a:t>
              </a:r>
            </a:p>
          </p:txBody>
        </p:sp>
        <p:sp>
          <p:nvSpPr>
            <p:cNvPr id="3" name="Answer A">
              <a:extLst>
                <a:ext uri="{FF2B5EF4-FFF2-40B4-BE49-F238E27FC236}">
                  <a16:creationId xmlns:a16="http://schemas.microsoft.com/office/drawing/2014/main" id="{E139ABF4-630B-DD42-8775-C199BE9C7172}"/>
                </a:ext>
              </a:extLst>
            </p:cNvPr>
            <p:cNvSpPr txBox="1"/>
            <p:nvPr/>
          </p:nvSpPr>
          <p:spPr>
            <a:xfrm>
              <a:off x="6775328" y="776410"/>
              <a:ext cx="4863393" cy="664763"/>
            </a:xfrm>
            <a:prstGeom prst="rect">
              <a:avLst/>
            </a:prstGeom>
            <a:noFill/>
          </p:spPr>
          <p:txBody>
            <a:bodyPr wrap="square" lIns="0" tIns="0" rIns="0" bIns="0" rtlCol="0">
              <a:noAutofit/>
            </a:bodyPr>
            <a:lstStyle/>
            <a:p>
              <a:pPr>
                <a:lnSpc>
                  <a:spcPts val="2400"/>
                </a:lnSpc>
              </a:pPr>
              <a:r>
                <a:rPr lang="en-US" sz="2200" dirty="0">
                  <a:solidFill>
                    <a:srgbClr val="009FAD"/>
                  </a:solidFill>
                  <a:latin typeface="NettoOT-Bold" panose="02000800000000000000" pitchFamily="50" charset="0"/>
                </a:rPr>
                <a:t>“You should show the screenshot to the girls so they know their private messages have been leaked!”</a:t>
              </a:r>
            </a:p>
          </p:txBody>
        </p:sp>
      </p:grpSp>
      <p:grpSp>
        <p:nvGrpSpPr>
          <p:cNvPr id="38" name="Group 37">
            <a:extLst>
              <a:ext uri="{FF2B5EF4-FFF2-40B4-BE49-F238E27FC236}">
                <a16:creationId xmlns:a16="http://schemas.microsoft.com/office/drawing/2014/main" id="{72F4BA2B-7313-CD42-BE6E-4D751FAF31A3}"/>
              </a:ext>
            </a:extLst>
          </p:cNvPr>
          <p:cNvGrpSpPr/>
          <p:nvPr/>
        </p:nvGrpSpPr>
        <p:grpSpPr>
          <a:xfrm>
            <a:off x="5881050" y="4893843"/>
            <a:ext cx="5926637" cy="1202057"/>
            <a:chOff x="5881050" y="3777447"/>
            <a:chExt cx="5926637" cy="1202057"/>
          </a:xfrm>
        </p:grpSpPr>
        <p:pic>
          <p:nvPicPr>
            <p:cNvPr id="33" name="Answer Icon D">
              <a:extLst>
                <a:ext uri="{FF2B5EF4-FFF2-40B4-BE49-F238E27FC236}">
                  <a16:creationId xmlns:a16="http://schemas.microsoft.com/office/drawing/2014/main" id="{FD0C722B-6A18-3A41-9841-091A5B305101}"/>
                </a:ext>
              </a:extLst>
            </p:cNvPr>
            <p:cNvPicPr>
              <a:picLocks noChangeAspect="1"/>
            </p:cNvPicPr>
            <p:nvPr/>
          </p:nvPicPr>
          <p:blipFill>
            <a:blip r:embed="rId3"/>
            <a:srcRect/>
            <a:stretch/>
          </p:blipFill>
          <p:spPr>
            <a:xfrm flipH="1">
              <a:off x="5881050" y="3807507"/>
              <a:ext cx="737057" cy="710091"/>
            </a:xfrm>
            <a:prstGeom prst="rect">
              <a:avLst/>
            </a:prstGeom>
          </p:spPr>
        </p:pic>
        <p:sp>
          <p:nvSpPr>
            <p:cNvPr id="34" name="D">
              <a:extLst>
                <a:ext uri="{FF2B5EF4-FFF2-40B4-BE49-F238E27FC236}">
                  <a16:creationId xmlns:a16="http://schemas.microsoft.com/office/drawing/2014/main" id="{456DCA69-41B8-E042-B75A-0E3D6F7D3430}"/>
                </a:ext>
              </a:extLst>
            </p:cNvPr>
            <p:cNvSpPr txBox="1"/>
            <p:nvPr/>
          </p:nvSpPr>
          <p:spPr>
            <a:xfrm>
              <a:off x="5909387" y="3867150"/>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NettoOT-Bold" panose="02000800000000000000" pitchFamily="50" charset="0"/>
                </a:rPr>
                <a:t>D</a:t>
              </a:r>
            </a:p>
          </p:txBody>
        </p:sp>
        <p:sp>
          <p:nvSpPr>
            <p:cNvPr id="7" name="Answer D">
              <a:extLst>
                <a:ext uri="{FF2B5EF4-FFF2-40B4-BE49-F238E27FC236}">
                  <a16:creationId xmlns:a16="http://schemas.microsoft.com/office/drawing/2014/main" id="{289447EB-5736-0F46-B179-D24CCE029CDA}"/>
                </a:ext>
              </a:extLst>
            </p:cNvPr>
            <p:cNvSpPr txBox="1"/>
            <p:nvPr/>
          </p:nvSpPr>
          <p:spPr>
            <a:xfrm>
              <a:off x="6775328" y="3777447"/>
              <a:ext cx="5032359" cy="1202057"/>
            </a:xfrm>
            <a:prstGeom prst="rect">
              <a:avLst/>
            </a:prstGeom>
            <a:noFill/>
          </p:spPr>
          <p:txBody>
            <a:bodyPr wrap="square" lIns="0" tIns="0" rIns="0" bIns="0" rtlCol="0">
              <a:noAutofit/>
            </a:bodyPr>
            <a:lstStyle/>
            <a:p>
              <a:pPr>
                <a:lnSpc>
                  <a:spcPts val="2400"/>
                </a:lnSpc>
              </a:pPr>
              <a:r>
                <a:rPr lang="en-US" sz="2200" dirty="0">
                  <a:solidFill>
                    <a:srgbClr val="009FAD"/>
                  </a:solidFill>
                  <a:latin typeface="NettoOT-Bold" panose="02000800000000000000" pitchFamily="50" charset="0"/>
                </a:rPr>
                <a:t>“You should reply publicly to people’s comments and let them know that they’re being unkind.”</a:t>
              </a:r>
            </a:p>
          </p:txBody>
        </p:sp>
      </p:grpSp>
      <p:grpSp>
        <p:nvGrpSpPr>
          <p:cNvPr id="36" name="Group 35">
            <a:extLst>
              <a:ext uri="{FF2B5EF4-FFF2-40B4-BE49-F238E27FC236}">
                <a16:creationId xmlns:a16="http://schemas.microsoft.com/office/drawing/2014/main" id="{6C481014-A8CD-7840-BAE6-7A6651EE9E35}"/>
              </a:ext>
            </a:extLst>
          </p:cNvPr>
          <p:cNvGrpSpPr/>
          <p:nvPr/>
        </p:nvGrpSpPr>
        <p:grpSpPr>
          <a:xfrm>
            <a:off x="5881050" y="2828338"/>
            <a:ext cx="5757671" cy="982815"/>
            <a:chOff x="5881050" y="1719184"/>
            <a:chExt cx="5757671" cy="982815"/>
          </a:xfrm>
        </p:grpSpPr>
        <p:pic>
          <p:nvPicPr>
            <p:cNvPr id="5" name="Answer Icon B">
              <a:extLst>
                <a:ext uri="{FF2B5EF4-FFF2-40B4-BE49-F238E27FC236}">
                  <a16:creationId xmlns:a16="http://schemas.microsoft.com/office/drawing/2014/main" id="{E545CD7C-F00D-B247-806C-0FDDF2C4891E}"/>
                </a:ext>
              </a:extLst>
            </p:cNvPr>
            <p:cNvPicPr>
              <a:picLocks noChangeAspect="1"/>
            </p:cNvPicPr>
            <p:nvPr/>
          </p:nvPicPr>
          <p:blipFill>
            <a:blip r:embed="rId3"/>
            <a:srcRect/>
            <a:stretch/>
          </p:blipFill>
          <p:spPr>
            <a:xfrm flipH="1">
              <a:off x="5881050" y="1727094"/>
              <a:ext cx="737057" cy="710091"/>
            </a:xfrm>
            <a:prstGeom prst="rect">
              <a:avLst/>
            </a:prstGeom>
          </p:spPr>
        </p:pic>
        <p:sp>
          <p:nvSpPr>
            <p:cNvPr id="28" name="B">
              <a:extLst>
                <a:ext uri="{FF2B5EF4-FFF2-40B4-BE49-F238E27FC236}">
                  <a16:creationId xmlns:a16="http://schemas.microsoft.com/office/drawing/2014/main" id="{59ABF2D4-95C8-764A-A848-19F4F5023FF1}"/>
                </a:ext>
              </a:extLst>
            </p:cNvPr>
            <p:cNvSpPr txBox="1"/>
            <p:nvPr/>
          </p:nvSpPr>
          <p:spPr>
            <a:xfrm>
              <a:off x="5909387" y="1786737"/>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NettoOT-Bold" panose="02000800000000000000" pitchFamily="50" charset="0"/>
                </a:rPr>
                <a:t>B</a:t>
              </a:r>
            </a:p>
          </p:txBody>
        </p:sp>
        <p:sp>
          <p:nvSpPr>
            <p:cNvPr id="8" name="Answer B">
              <a:extLst>
                <a:ext uri="{FF2B5EF4-FFF2-40B4-BE49-F238E27FC236}">
                  <a16:creationId xmlns:a16="http://schemas.microsoft.com/office/drawing/2014/main" id="{B347FE49-291F-2C40-9A4D-F90D60C5B975}"/>
                </a:ext>
              </a:extLst>
            </p:cNvPr>
            <p:cNvSpPr txBox="1"/>
            <p:nvPr/>
          </p:nvSpPr>
          <p:spPr>
            <a:xfrm>
              <a:off x="6775328" y="1719184"/>
              <a:ext cx="4863393" cy="982815"/>
            </a:xfrm>
            <a:prstGeom prst="rect">
              <a:avLst/>
            </a:prstGeom>
            <a:noFill/>
          </p:spPr>
          <p:txBody>
            <a:bodyPr wrap="square" lIns="0" tIns="0" rIns="0" bIns="0" rtlCol="0">
              <a:noAutofit/>
            </a:bodyPr>
            <a:lstStyle/>
            <a:p>
              <a:pPr>
                <a:lnSpc>
                  <a:spcPts val="2400"/>
                </a:lnSpc>
              </a:pPr>
              <a:r>
                <a:rPr lang="en-US" sz="2200" dirty="0">
                  <a:solidFill>
                    <a:srgbClr val="009FAD"/>
                  </a:solidFill>
                  <a:latin typeface="NettoOT-Bold" panose="02000800000000000000" pitchFamily="50" charset="0"/>
                </a:rPr>
                <a:t>“Report the screenshots using the report tool and show them to a teacher.”</a:t>
              </a:r>
            </a:p>
          </p:txBody>
        </p:sp>
      </p:grpSp>
      <p:graphicFrame>
        <p:nvGraphicFramePr>
          <p:cNvPr id="24" name="Footer Note">
            <a:extLst>
              <a:ext uri="{FF2B5EF4-FFF2-40B4-BE49-F238E27FC236}">
                <a16:creationId xmlns:a16="http://schemas.microsoft.com/office/drawing/2014/main" id="{3196D87C-2854-B942-AA5E-7F4BD4CD66EF}"/>
              </a:ext>
            </a:extLst>
          </p:cNvPr>
          <p:cNvGraphicFramePr>
            <a:graphicFrameLocks noChangeAspect="1"/>
          </p:cNvGraphicFramePr>
          <p:nvPr>
            <p:extLst>
              <p:ext uri="{D42A27DB-BD31-4B8C-83A1-F6EECF244321}">
                <p14:modId xmlns:p14="http://schemas.microsoft.com/office/powerpoint/2010/main" val="589870411"/>
              </p:ext>
            </p:extLst>
          </p:nvPr>
        </p:nvGraphicFramePr>
        <p:xfrm>
          <a:off x="5864225" y="5938250"/>
          <a:ext cx="5943600" cy="1333500"/>
        </p:xfrm>
        <a:graphic>
          <a:graphicData uri="http://schemas.openxmlformats.org/presentationml/2006/ole">
            <mc:AlternateContent xmlns:mc="http://schemas.openxmlformats.org/markup-compatibility/2006">
              <mc:Choice xmlns:v="urn:schemas-microsoft-com:vml" Requires="v">
                <p:oleObj name="Document" r:id="rId4" imgW="5943600" imgH="1333500" progId="Word.Document.12">
                  <p:embed/>
                </p:oleObj>
              </mc:Choice>
              <mc:Fallback>
                <p:oleObj name="Document" r:id="rId4" imgW="5943600" imgH="1333500" progId="Word.Document.12">
                  <p:embed/>
                  <p:pic>
                    <p:nvPicPr>
                      <p:cNvPr id="24" name="Footer Note">
                        <a:extLst>
                          <a:ext uri="{FF2B5EF4-FFF2-40B4-BE49-F238E27FC236}">
                            <a16:creationId xmlns:a16="http://schemas.microsoft.com/office/drawing/2014/main" id="{3196D87C-2854-B942-AA5E-7F4BD4CD66EF}"/>
                          </a:ext>
                        </a:extLst>
                      </p:cNvPr>
                      <p:cNvPicPr/>
                      <p:nvPr/>
                    </p:nvPicPr>
                    <p:blipFill>
                      <a:blip r:embed="rId5"/>
                      <a:stretch>
                        <a:fillRect/>
                      </a:stretch>
                    </p:blipFill>
                    <p:spPr>
                      <a:xfrm>
                        <a:off x="5864225" y="5938250"/>
                        <a:ext cx="5943600" cy="1333500"/>
                      </a:xfrm>
                      <a:prstGeom prst="rect">
                        <a:avLst/>
                      </a:prstGeom>
                    </p:spPr>
                  </p:pic>
                </p:oleObj>
              </mc:Fallback>
            </mc:AlternateContent>
          </a:graphicData>
        </a:graphic>
      </p:graphicFrame>
      <p:sp>
        <p:nvSpPr>
          <p:cNvPr id="2" name="Question">
            <a:extLst>
              <a:ext uri="{FF2B5EF4-FFF2-40B4-BE49-F238E27FC236}">
                <a16:creationId xmlns:a16="http://schemas.microsoft.com/office/drawing/2014/main" id="{3016EBD5-2C50-E94B-A589-B3366DBD4E36}"/>
              </a:ext>
            </a:extLst>
          </p:cNvPr>
          <p:cNvSpPr txBox="1"/>
          <p:nvPr/>
        </p:nvSpPr>
        <p:spPr>
          <a:xfrm>
            <a:off x="1269052" y="2829397"/>
            <a:ext cx="3535424" cy="3160148"/>
          </a:xfrm>
          <a:prstGeom prst="rect">
            <a:avLst/>
          </a:prstGeom>
          <a:noFill/>
        </p:spPr>
        <p:txBody>
          <a:bodyPr wrap="square" lIns="0" tIns="0" rIns="0" bIns="0" rtlCol="0">
            <a:noAutofit/>
          </a:bodyPr>
          <a:lstStyle/>
          <a:p>
            <a:pPr>
              <a:lnSpc>
                <a:spcPts val="2300"/>
              </a:lnSpc>
            </a:pPr>
            <a:r>
              <a:rPr lang="en-US" sz="2200" b="1" dirty="0">
                <a:solidFill>
                  <a:schemeClr val="bg1"/>
                </a:solidFill>
                <a:latin typeface="NettoOT-Bold" panose="02000800000000000000" pitchFamily="50" charset="0"/>
              </a:rPr>
              <a:t>2.</a:t>
            </a:r>
          </a:p>
          <a:p>
            <a:pPr>
              <a:lnSpc>
                <a:spcPts val="2400"/>
              </a:lnSpc>
            </a:pPr>
            <a:r>
              <a:rPr lang="en-US" sz="2200" dirty="0">
                <a:solidFill>
                  <a:schemeClr val="bg1"/>
                </a:solidFill>
                <a:latin typeface="NettoOT-Bold" panose="02000800000000000000" pitchFamily="50" charset="0"/>
              </a:rPr>
              <a:t>Joe sees a screenshot of some private messages between two girls at his school. It is clear from the messages that the two girls are close friends and now everyone is sharing the screenshot and saying they are a couple. </a:t>
            </a:r>
          </a:p>
        </p:txBody>
      </p:sp>
      <p:grpSp>
        <p:nvGrpSpPr>
          <p:cNvPr id="37" name="Group 36">
            <a:extLst>
              <a:ext uri="{FF2B5EF4-FFF2-40B4-BE49-F238E27FC236}">
                <a16:creationId xmlns:a16="http://schemas.microsoft.com/office/drawing/2014/main" id="{003FB6AC-219F-6246-B020-2D630736C7CE}"/>
              </a:ext>
            </a:extLst>
          </p:cNvPr>
          <p:cNvGrpSpPr/>
          <p:nvPr/>
        </p:nvGrpSpPr>
        <p:grpSpPr>
          <a:xfrm>
            <a:off x="5881050" y="3724712"/>
            <a:ext cx="5757671" cy="785053"/>
            <a:chOff x="5881050" y="2856285"/>
            <a:chExt cx="5757671" cy="785053"/>
          </a:xfrm>
        </p:grpSpPr>
        <p:pic>
          <p:nvPicPr>
            <p:cNvPr id="29" name="Answer Icon C">
              <a:extLst>
                <a:ext uri="{FF2B5EF4-FFF2-40B4-BE49-F238E27FC236}">
                  <a16:creationId xmlns:a16="http://schemas.microsoft.com/office/drawing/2014/main" id="{834FC38A-5413-EB4D-BE37-663A236C47F2}"/>
                </a:ext>
              </a:extLst>
            </p:cNvPr>
            <p:cNvPicPr>
              <a:picLocks noChangeAspect="1"/>
            </p:cNvPicPr>
            <p:nvPr/>
          </p:nvPicPr>
          <p:blipFill>
            <a:blip r:embed="rId3"/>
            <a:srcRect/>
            <a:stretch/>
          </p:blipFill>
          <p:spPr>
            <a:xfrm flipH="1">
              <a:off x="5881050" y="2856285"/>
              <a:ext cx="737057" cy="710091"/>
            </a:xfrm>
            <a:prstGeom prst="rect">
              <a:avLst/>
            </a:prstGeom>
          </p:spPr>
        </p:pic>
        <p:sp>
          <p:nvSpPr>
            <p:cNvPr id="30" name="C">
              <a:extLst>
                <a:ext uri="{FF2B5EF4-FFF2-40B4-BE49-F238E27FC236}">
                  <a16:creationId xmlns:a16="http://schemas.microsoft.com/office/drawing/2014/main" id="{540FC45C-A4EB-7344-B55A-0C75485CDB4C}"/>
                </a:ext>
              </a:extLst>
            </p:cNvPr>
            <p:cNvSpPr txBox="1"/>
            <p:nvPr/>
          </p:nvSpPr>
          <p:spPr>
            <a:xfrm>
              <a:off x="5909387" y="2915928"/>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NettoOT-Bold" panose="02000800000000000000" pitchFamily="50" charset="0"/>
                </a:rPr>
                <a:t>C</a:t>
              </a:r>
            </a:p>
          </p:txBody>
        </p:sp>
        <p:sp>
          <p:nvSpPr>
            <p:cNvPr id="9" name="Answer C">
              <a:extLst>
                <a:ext uri="{FF2B5EF4-FFF2-40B4-BE49-F238E27FC236}">
                  <a16:creationId xmlns:a16="http://schemas.microsoft.com/office/drawing/2014/main" id="{186A3DDF-549F-A84D-9FEB-62F48919C760}"/>
                </a:ext>
              </a:extLst>
            </p:cNvPr>
            <p:cNvSpPr txBox="1"/>
            <p:nvPr/>
          </p:nvSpPr>
          <p:spPr>
            <a:xfrm>
              <a:off x="6775328" y="2887122"/>
              <a:ext cx="4863393" cy="754216"/>
            </a:xfrm>
            <a:prstGeom prst="rect">
              <a:avLst/>
            </a:prstGeom>
            <a:noFill/>
          </p:spPr>
          <p:txBody>
            <a:bodyPr wrap="square" lIns="0" tIns="0" rIns="0" bIns="0" rtlCol="0">
              <a:noAutofit/>
            </a:bodyPr>
            <a:lstStyle/>
            <a:p>
              <a:pPr>
                <a:lnSpc>
                  <a:spcPts val="2400"/>
                </a:lnSpc>
              </a:pPr>
              <a:r>
                <a:rPr lang="en-US" sz="2200" dirty="0">
                  <a:solidFill>
                    <a:srgbClr val="009FAD"/>
                  </a:solidFill>
                  <a:latin typeface="NettoOT-Bold" panose="02000800000000000000" pitchFamily="50" charset="0"/>
                </a:rPr>
                <a:t>“You should share the screenshot with a positive message of support – that’ll make the girls feel better.”</a:t>
              </a:r>
            </a:p>
          </p:txBody>
        </p:sp>
      </p:grpSp>
      <p:sp>
        <p:nvSpPr>
          <p:cNvPr id="27" name="Qustion Title">
            <a:extLst>
              <a:ext uri="{FF2B5EF4-FFF2-40B4-BE49-F238E27FC236}">
                <a16:creationId xmlns:a16="http://schemas.microsoft.com/office/drawing/2014/main" id="{B1851D34-EF2C-DF45-AC8B-D1EB327AD678}"/>
              </a:ext>
            </a:extLst>
          </p:cNvPr>
          <p:cNvSpPr txBox="1"/>
          <p:nvPr/>
        </p:nvSpPr>
        <p:spPr>
          <a:xfrm>
            <a:off x="5864087" y="1093904"/>
            <a:ext cx="5060587" cy="575075"/>
          </a:xfrm>
          <a:prstGeom prst="rect">
            <a:avLst/>
          </a:prstGeom>
          <a:noFill/>
        </p:spPr>
        <p:txBody>
          <a:bodyPr wrap="square" lIns="0" tIns="0" rIns="0" bIns="0" rtlCol="0">
            <a:noAutofit/>
          </a:bodyPr>
          <a:lstStyle/>
          <a:p>
            <a:pPr>
              <a:lnSpc>
                <a:spcPts val="4200"/>
              </a:lnSpc>
              <a:spcAft>
                <a:spcPts val="1200"/>
              </a:spcAft>
            </a:pPr>
            <a:r>
              <a:rPr lang="en-US" sz="2600" b="1" dirty="0">
                <a:solidFill>
                  <a:srgbClr val="009FAD"/>
                </a:solidFill>
                <a:latin typeface="NettoOT-Bold" panose="02000800000000000000" pitchFamily="50" charset="0"/>
              </a:rPr>
              <a:t>What advice would you give Joe?</a:t>
            </a:r>
          </a:p>
        </p:txBody>
      </p:sp>
      <p:sp>
        <p:nvSpPr>
          <p:cNvPr id="10" name="TextBox 9">
            <a:extLst>
              <a:ext uri="{FF2B5EF4-FFF2-40B4-BE49-F238E27FC236}">
                <a16:creationId xmlns:a16="http://schemas.microsoft.com/office/drawing/2014/main" id="{7BFD2AF2-81DA-F34B-9C65-2B847181054E}"/>
              </a:ext>
            </a:extLst>
          </p:cNvPr>
          <p:cNvSpPr txBox="1"/>
          <p:nvPr/>
        </p:nvSpPr>
        <p:spPr>
          <a:xfrm>
            <a:off x="7117048" y="-2411404"/>
            <a:ext cx="5827645" cy="1202057"/>
          </a:xfrm>
          <a:prstGeom prst="rect">
            <a:avLst/>
          </a:prstGeom>
          <a:noFill/>
        </p:spPr>
        <p:txBody>
          <a:bodyPr wrap="square" lIns="0" tIns="0" rIns="0" bIns="0" rtlCol="0">
            <a:noAutofit/>
          </a:bodyPr>
          <a:lstStyle/>
          <a:p>
            <a:pPr>
              <a:lnSpc>
                <a:spcPts val="2100"/>
              </a:lnSpc>
            </a:pPr>
            <a:r>
              <a:rPr lang="en-US" sz="1900" dirty="0">
                <a:solidFill>
                  <a:srgbClr val="E41B7C"/>
                </a:solidFill>
                <a:latin typeface="NettoOT-Bold" panose="02000800000000000000" pitchFamily="50" charset="0"/>
              </a:rPr>
              <a:t>Online challenges can be fun but think carefully about whether they are putting anyone at risk or making others feel uncomfortable. Not everyone finds the same things funny and if there’s any chance you’re going to upset someone, it’s best not to join in.</a:t>
            </a:r>
          </a:p>
        </p:txBody>
      </p:sp>
    </p:spTree>
    <p:extLst>
      <p:ext uri="{BB962C8B-B14F-4D97-AF65-F5344CB8AC3E}">
        <p14:creationId xmlns:p14="http://schemas.microsoft.com/office/powerpoint/2010/main" val="389380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par>
                          <p:cTn id="11" fill="hold">
                            <p:stCondLst>
                              <p:cond delay="2000"/>
                            </p:stCondLst>
                            <p:childTnLst>
                              <p:par>
                                <p:cTn id="12" presetID="10" presetClass="entr" presetSubtype="0" fill="hold" grpId="0" nodeType="afterEffect">
                                  <p:stCondLst>
                                    <p:cond delay="100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500"/>
                            </p:stCondLst>
                            <p:childTnLst>
                              <p:par>
                                <p:cTn id="21" presetID="10" presetClass="entr" presetSubtype="0" fill="hold" nodeType="afterEffect">
                                  <p:stCondLst>
                                    <p:cond delay="50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1500"/>
                            </p:stCondLst>
                            <p:childTnLst>
                              <p:par>
                                <p:cTn id="25" presetID="10" presetClass="entr" presetSubtype="0" fill="hold" nodeType="afterEffect">
                                  <p:stCondLst>
                                    <p:cond delay="50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par>
                          <p:cTn id="28" fill="hold">
                            <p:stCondLst>
                              <p:cond delay="2500"/>
                            </p:stCondLst>
                            <p:childTnLst>
                              <p:par>
                                <p:cTn id="29" presetID="10" presetClass="entr" presetSubtype="0" fill="hold" nodeType="afterEffect">
                                  <p:stCondLst>
                                    <p:cond delay="50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5"/>
                                        </p:tgtEl>
                                      </p:cBhvr>
                                    </p:animEffect>
                                    <p:set>
                                      <p:cBhvr>
                                        <p:cTn id="36" dur="1" fill="hold">
                                          <p:stCondLst>
                                            <p:cond delay="499"/>
                                          </p:stCondLst>
                                        </p:cTn>
                                        <p:tgtEl>
                                          <p:spTgt spid="35"/>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37"/>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8"/>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0" presetClass="path" presetSubtype="0" accel="50000" decel="50000" fill="hold" grpId="1" nodeType="withEffect">
                                  <p:stCondLst>
                                    <p:cond delay="0"/>
                                  </p:stCondLst>
                                  <p:childTnLst>
                                    <p:animMotion origin="layout" path="M -1.66667E-6 -0.14583 L -1.66667E-6 0.16505 " pathEditMode="relative" rAng="0" ptsTypes="AA">
                                      <p:cBhvr>
                                        <p:cTn id="45" dur="1000" fill="hold"/>
                                        <p:tgtEl>
                                          <p:spTgt spid="27"/>
                                        </p:tgtEl>
                                        <p:attrNameLst>
                                          <p:attrName>ppt_x</p:attrName>
                                          <p:attrName>ppt_y</p:attrName>
                                        </p:attrNameLst>
                                      </p:cBhvr>
                                      <p:rCtr x="0" y="15532"/>
                                    </p:animMotion>
                                  </p:childTnLst>
                                </p:cTn>
                              </p:par>
                              <p:par>
                                <p:cTn id="46" presetID="0" presetClass="path" presetSubtype="0" accel="50000" decel="50000" fill="hold" nodeType="withEffect">
                                  <p:stCondLst>
                                    <p:cond delay="0"/>
                                  </p:stCondLst>
                                  <p:childTnLst>
                                    <p:animMotion origin="layout" path="M 4.16667E-7 -0.23634 L 4.16667E-7 -0.33541 " pathEditMode="relative" rAng="0" ptsTypes="AA">
                                      <p:cBhvr>
                                        <p:cTn id="47" dur="1000" fill="hold"/>
                                        <p:tgtEl>
                                          <p:spTgt spid="24"/>
                                        </p:tgtEl>
                                        <p:attrNameLst>
                                          <p:attrName>ppt_x</p:attrName>
                                          <p:attrName>ppt_y</p:attrName>
                                        </p:attrNameLst>
                                      </p:cBhvr>
                                      <p:rCtr x="0" y="-49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F3A90325-A30A-D84D-BEB6-DFEF93DEF29D}"/>
              </a:ext>
            </a:extLst>
          </p:cNvPr>
          <p:cNvPicPr>
            <a:picLocks noChangeAspect="1"/>
          </p:cNvPicPr>
          <p:nvPr/>
        </p:nvPicPr>
        <p:blipFill>
          <a:blip r:embed="rId2"/>
          <a:srcRect/>
          <a:stretch/>
        </p:blipFill>
        <p:spPr>
          <a:xfrm>
            <a:off x="-4156960" y="-243016"/>
            <a:ext cx="9554377" cy="7228641"/>
          </a:xfrm>
          <a:prstGeom prst="rect">
            <a:avLst/>
          </a:prstGeom>
        </p:spPr>
      </p:pic>
      <p:grpSp>
        <p:nvGrpSpPr>
          <p:cNvPr id="35" name="Group 34">
            <a:extLst>
              <a:ext uri="{FF2B5EF4-FFF2-40B4-BE49-F238E27FC236}">
                <a16:creationId xmlns:a16="http://schemas.microsoft.com/office/drawing/2014/main" id="{47566832-4369-9B40-92A4-1B66EB5E77B3}"/>
              </a:ext>
            </a:extLst>
          </p:cNvPr>
          <p:cNvGrpSpPr/>
          <p:nvPr/>
        </p:nvGrpSpPr>
        <p:grpSpPr>
          <a:xfrm>
            <a:off x="5881050" y="1318660"/>
            <a:ext cx="5757671" cy="716585"/>
            <a:chOff x="5881050" y="793699"/>
            <a:chExt cx="5757671" cy="716585"/>
          </a:xfrm>
        </p:grpSpPr>
        <p:pic>
          <p:nvPicPr>
            <p:cNvPr id="31" name="Answer Icon A">
              <a:extLst>
                <a:ext uri="{FF2B5EF4-FFF2-40B4-BE49-F238E27FC236}">
                  <a16:creationId xmlns:a16="http://schemas.microsoft.com/office/drawing/2014/main" id="{FD9A878C-C52B-C743-B7F3-AD73F179518C}"/>
                </a:ext>
              </a:extLst>
            </p:cNvPr>
            <p:cNvPicPr>
              <a:picLocks noChangeAspect="1"/>
            </p:cNvPicPr>
            <p:nvPr/>
          </p:nvPicPr>
          <p:blipFill>
            <a:blip r:embed="rId3"/>
            <a:srcRect/>
            <a:stretch/>
          </p:blipFill>
          <p:spPr>
            <a:xfrm flipH="1">
              <a:off x="5881050" y="793699"/>
              <a:ext cx="737057" cy="710091"/>
            </a:xfrm>
            <a:prstGeom prst="rect">
              <a:avLst/>
            </a:prstGeom>
          </p:spPr>
        </p:pic>
        <p:sp>
          <p:nvSpPr>
            <p:cNvPr id="32" name="A">
              <a:extLst>
                <a:ext uri="{FF2B5EF4-FFF2-40B4-BE49-F238E27FC236}">
                  <a16:creationId xmlns:a16="http://schemas.microsoft.com/office/drawing/2014/main" id="{5060FE55-382F-1441-A1FB-F5FCDFFF7F91}"/>
                </a:ext>
              </a:extLst>
            </p:cNvPr>
            <p:cNvSpPr txBox="1"/>
            <p:nvPr/>
          </p:nvSpPr>
          <p:spPr>
            <a:xfrm>
              <a:off x="5909387" y="853342"/>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NettoOT-Bold" panose="02000800000000000000" pitchFamily="50" charset="0"/>
                </a:rPr>
                <a:t>A</a:t>
              </a:r>
            </a:p>
          </p:txBody>
        </p:sp>
        <p:sp>
          <p:nvSpPr>
            <p:cNvPr id="3" name="Answer A">
              <a:extLst>
                <a:ext uri="{FF2B5EF4-FFF2-40B4-BE49-F238E27FC236}">
                  <a16:creationId xmlns:a16="http://schemas.microsoft.com/office/drawing/2014/main" id="{E139ABF4-630B-DD42-8775-C199BE9C7172}"/>
                </a:ext>
              </a:extLst>
            </p:cNvPr>
            <p:cNvSpPr txBox="1"/>
            <p:nvPr/>
          </p:nvSpPr>
          <p:spPr>
            <a:xfrm>
              <a:off x="6775328" y="845521"/>
              <a:ext cx="4863393" cy="664763"/>
            </a:xfrm>
            <a:prstGeom prst="rect">
              <a:avLst/>
            </a:prstGeom>
            <a:noFill/>
          </p:spPr>
          <p:txBody>
            <a:bodyPr wrap="square" lIns="0" tIns="0" rIns="0" bIns="0" rtlCol="0">
              <a:noAutofit/>
            </a:bodyPr>
            <a:lstStyle/>
            <a:p>
              <a:pPr>
                <a:lnSpc>
                  <a:spcPts val="2400"/>
                </a:lnSpc>
              </a:pPr>
              <a:r>
                <a:rPr lang="en-US" sz="2200" dirty="0">
                  <a:solidFill>
                    <a:srgbClr val="009FAD"/>
                  </a:solidFill>
                  <a:latin typeface="NettoOT-Bold" panose="02000800000000000000" pitchFamily="50" charset="0"/>
                </a:rPr>
                <a:t>Screenshot the messages as evidence of what is happening.</a:t>
              </a:r>
            </a:p>
          </p:txBody>
        </p:sp>
      </p:grpSp>
      <p:grpSp>
        <p:nvGrpSpPr>
          <p:cNvPr id="38" name="Group 37">
            <a:extLst>
              <a:ext uri="{FF2B5EF4-FFF2-40B4-BE49-F238E27FC236}">
                <a16:creationId xmlns:a16="http://schemas.microsoft.com/office/drawing/2014/main" id="{72F4BA2B-7313-CD42-BE6E-4D751FAF31A3}"/>
              </a:ext>
            </a:extLst>
          </p:cNvPr>
          <p:cNvGrpSpPr/>
          <p:nvPr/>
        </p:nvGrpSpPr>
        <p:grpSpPr>
          <a:xfrm>
            <a:off x="5881050" y="4097457"/>
            <a:ext cx="5926637" cy="710091"/>
            <a:chOff x="5881050" y="3807507"/>
            <a:chExt cx="5926637" cy="710091"/>
          </a:xfrm>
        </p:grpSpPr>
        <p:pic>
          <p:nvPicPr>
            <p:cNvPr id="33" name="Answer Icon D">
              <a:extLst>
                <a:ext uri="{FF2B5EF4-FFF2-40B4-BE49-F238E27FC236}">
                  <a16:creationId xmlns:a16="http://schemas.microsoft.com/office/drawing/2014/main" id="{FD0C722B-6A18-3A41-9841-091A5B305101}"/>
                </a:ext>
              </a:extLst>
            </p:cNvPr>
            <p:cNvPicPr>
              <a:picLocks noChangeAspect="1"/>
            </p:cNvPicPr>
            <p:nvPr/>
          </p:nvPicPr>
          <p:blipFill>
            <a:blip r:embed="rId3"/>
            <a:srcRect/>
            <a:stretch/>
          </p:blipFill>
          <p:spPr>
            <a:xfrm flipH="1">
              <a:off x="5881050" y="3807507"/>
              <a:ext cx="737057" cy="710091"/>
            </a:xfrm>
            <a:prstGeom prst="rect">
              <a:avLst/>
            </a:prstGeom>
          </p:spPr>
        </p:pic>
        <p:sp>
          <p:nvSpPr>
            <p:cNvPr id="34" name="D">
              <a:extLst>
                <a:ext uri="{FF2B5EF4-FFF2-40B4-BE49-F238E27FC236}">
                  <a16:creationId xmlns:a16="http://schemas.microsoft.com/office/drawing/2014/main" id="{456DCA69-41B8-E042-B75A-0E3D6F7D3430}"/>
                </a:ext>
              </a:extLst>
            </p:cNvPr>
            <p:cNvSpPr txBox="1"/>
            <p:nvPr/>
          </p:nvSpPr>
          <p:spPr>
            <a:xfrm>
              <a:off x="5909387" y="3867150"/>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NettoOT-Bold" panose="02000800000000000000" pitchFamily="50" charset="0"/>
                </a:rPr>
                <a:t>D</a:t>
              </a:r>
            </a:p>
          </p:txBody>
        </p:sp>
        <p:sp>
          <p:nvSpPr>
            <p:cNvPr id="7" name="Answer D">
              <a:extLst>
                <a:ext uri="{FF2B5EF4-FFF2-40B4-BE49-F238E27FC236}">
                  <a16:creationId xmlns:a16="http://schemas.microsoft.com/office/drawing/2014/main" id="{289447EB-5736-0F46-B179-D24CCE029CDA}"/>
                </a:ext>
              </a:extLst>
            </p:cNvPr>
            <p:cNvSpPr txBox="1"/>
            <p:nvPr/>
          </p:nvSpPr>
          <p:spPr>
            <a:xfrm>
              <a:off x="6775328" y="3988338"/>
              <a:ext cx="5032359" cy="448402"/>
            </a:xfrm>
            <a:prstGeom prst="rect">
              <a:avLst/>
            </a:prstGeom>
            <a:noFill/>
          </p:spPr>
          <p:txBody>
            <a:bodyPr wrap="square" lIns="0" tIns="0" rIns="0" bIns="0" rtlCol="0">
              <a:noAutofit/>
            </a:bodyPr>
            <a:lstStyle/>
            <a:p>
              <a:pPr>
                <a:lnSpc>
                  <a:spcPts val="2400"/>
                </a:lnSpc>
              </a:pPr>
              <a:r>
                <a:rPr lang="en-US" sz="2200" dirty="0">
                  <a:solidFill>
                    <a:srgbClr val="009FAD"/>
                  </a:solidFill>
                  <a:latin typeface="NettoOT-Bold" panose="02000800000000000000" pitchFamily="50" charset="0"/>
                </a:rPr>
                <a:t>All of the above.</a:t>
              </a:r>
            </a:p>
          </p:txBody>
        </p:sp>
      </p:grpSp>
      <p:grpSp>
        <p:nvGrpSpPr>
          <p:cNvPr id="36" name="Group 35">
            <a:extLst>
              <a:ext uri="{FF2B5EF4-FFF2-40B4-BE49-F238E27FC236}">
                <a16:creationId xmlns:a16="http://schemas.microsoft.com/office/drawing/2014/main" id="{6C481014-A8CD-7840-BAE6-7A6651EE9E35}"/>
              </a:ext>
            </a:extLst>
          </p:cNvPr>
          <p:cNvGrpSpPr/>
          <p:nvPr/>
        </p:nvGrpSpPr>
        <p:grpSpPr>
          <a:xfrm>
            <a:off x="5881050" y="2252055"/>
            <a:ext cx="5757671" cy="994171"/>
            <a:chOff x="5881050" y="1727094"/>
            <a:chExt cx="5757671" cy="994171"/>
          </a:xfrm>
        </p:grpSpPr>
        <p:pic>
          <p:nvPicPr>
            <p:cNvPr id="5" name="Answer Icon B">
              <a:extLst>
                <a:ext uri="{FF2B5EF4-FFF2-40B4-BE49-F238E27FC236}">
                  <a16:creationId xmlns:a16="http://schemas.microsoft.com/office/drawing/2014/main" id="{E545CD7C-F00D-B247-806C-0FDDF2C4891E}"/>
                </a:ext>
              </a:extLst>
            </p:cNvPr>
            <p:cNvPicPr>
              <a:picLocks noChangeAspect="1"/>
            </p:cNvPicPr>
            <p:nvPr/>
          </p:nvPicPr>
          <p:blipFill>
            <a:blip r:embed="rId3"/>
            <a:srcRect/>
            <a:stretch/>
          </p:blipFill>
          <p:spPr>
            <a:xfrm flipH="1">
              <a:off x="5881050" y="1727094"/>
              <a:ext cx="737057" cy="710091"/>
            </a:xfrm>
            <a:prstGeom prst="rect">
              <a:avLst/>
            </a:prstGeom>
          </p:spPr>
        </p:pic>
        <p:sp>
          <p:nvSpPr>
            <p:cNvPr id="28" name="B">
              <a:extLst>
                <a:ext uri="{FF2B5EF4-FFF2-40B4-BE49-F238E27FC236}">
                  <a16:creationId xmlns:a16="http://schemas.microsoft.com/office/drawing/2014/main" id="{59ABF2D4-95C8-764A-A848-19F4F5023FF1}"/>
                </a:ext>
              </a:extLst>
            </p:cNvPr>
            <p:cNvSpPr txBox="1"/>
            <p:nvPr/>
          </p:nvSpPr>
          <p:spPr>
            <a:xfrm>
              <a:off x="5909387" y="1786737"/>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NettoOT-Bold" panose="02000800000000000000" pitchFamily="50" charset="0"/>
                </a:rPr>
                <a:t>B</a:t>
              </a:r>
            </a:p>
          </p:txBody>
        </p:sp>
        <p:sp>
          <p:nvSpPr>
            <p:cNvPr id="8" name="Answer B">
              <a:extLst>
                <a:ext uri="{FF2B5EF4-FFF2-40B4-BE49-F238E27FC236}">
                  <a16:creationId xmlns:a16="http://schemas.microsoft.com/office/drawing/2014/main" id="{B347FE49-291F-2C40-9A4D-F90D60C5B975}"/>
                </a:ext>
              </a:extLst>
            </p:cNvPr>
            <p:cNvSpPr txBox="1"/>
            <p:nvPr/>
          </p:nvSpPr>
          <p:spPr>
            <a:xfrm>
              <a:off x="6775328" y="1738450"/>
              <a:ext cx="4863393" cy="982815"/>
            </a:xfrm>
            <a:prstGeom prst="rect">
              <a:avLst/>
            </a:prstGeom>
            <a:noFill/>
          </p:spPr>
          <p:txBody>
            <a:bodyPr wrap="square" lIns="0" tIns="0" rIns="0" bIns="0" rtlCol="0">
              <a:noAutofit/>
            </a:bodyPr>
            <a:lstStyle/>
            <a:p>
              <a:pPr>
                <a:lnSpc>
                  <a:spcPts val="2400"/>
                </a:lnSpc>
              </a:pPr>
              <a:r>
                <a:rPr lang="en-US" sz="2200" dirty="0">
                  <a:solidFill>
                    <a:srgbClr val="009FAD"/>
                  </a:solidFill>
                  <a:latin typeface="NettoOT-Bold" panose="02000800000000000000" pitchFamily="50" charset="0"/>
                </a:rPr>
                <a:t>Report the person being mean using the in-game reporting tool.</a:t>
              </a:r>
            </a:p>
          </p:txBody>
        </p:sp>
      </p:grpSp>
      <p:graphicFrame>
        <p:nvGraphicFramePr>
          <p:cNvPr id="24" name="Footer Note">
            <a:extLst>
              <a:ext uri="{FF2B5EF4-FFF2-40B4-BE49-F238E27FC236}">
                <a16:creationId xmlns:a16="http://schemas.microsoft.com/office/drawing/2014/main" id="{3196D87C-2854-B942-AA5E-7F4BD4CD66EF}"/>
              </a:ext>
            </a:extLst>
          </p:cNvPr>
          <p:cNvGraphicFramePr>
            <a:graphicFrameLocks noChangeAspect="1"/>
          </p:cNvGraphicFramePr>
          <p:nvPr>
            <p:extLst>
              <p:ext uri="{D42A27DB-BD31-4B8C-83A1-F6EECF244321}">
                <p14:modId xmlns:p14="http://schemas.microsoft.com/office/powerpoint/2010/main" val="3368532099"/>
              </p:ext>
            </p:extLst>
          </p:nvPr>
        </p:nvGraphicFramePr>
        <p:xfrm>
          <a:off x="5864225" y="5627186"/>
          <a:ext cx="5943600" cy="1333500"/>
        </p:xfrm>
        <a:graphic>
          <a:graphicData uri="http://schemas.openxmlformats.org/presentationml/2006/ole">
            <mc:AlternateContent xmlns:mc="http://schemas.openxmlformats.org/markup-compatibility/2006">
              <mc:Choice xmlns:v="urn:schemas-microsoft-com:vml" Requires="v">
                <p:oleObj name="Document" r:id="rId4" imgW="5943600" imgH="1333500" progId="Word.Document.12">
                  <p:embed/>
                </p:oleObj>
              </mc:Choice>
              <mc:Fallback>
                <p:oleObj name="Document" r:id="rId4" imgW="5943600" imgH="1333500" progId="Word.Document.12">
                  <p:embed/>
                  <p:pic>
                    <p:nvPicPr>
                      <p:cNvPr id="24" name="Footer Note">
                        <a:extLst>
                          <a:ext uri="{FF2B5EF4-FFF2-40B4-BE49-F238E27FC236}">
                            <a16:creationId xmlns:a16="http://schemas.microsoft.com/office/drawing/2014/main" id="{3196D87C-2854-B942-AA5E-7F4BD4CD66EF}"/>
                          </a:ext>
                        </a:extLst>
                      </p:cNvPr>
                      <p:cNvPicPr/>
                      <p:nvPr/>
                    </p:nvPicPr>
                    <p:blipFill>
                      <a:blip r:embed="rId5"/>
                      <a:stretch>
                        <a:fillRect/>
                      </a:stretch>
                    </p:blipFill>
                    <p:spPr>
                      <a:xfrm>
                        <a:off x="5864225" y="5627186"/>
                        <a:ext cx="5943600" cy="1333500"/>
                      </a:xfrm>
                      <a:prstGeom prst="rect">
                        <a:avLst/>
                      </a:prstGeom>
                    </p:spPr>
                  </p:pic>
                </p:oleObj>
              </mc:Fallback>
            </mc:AlternateContent>
          </a:graphicData>
        </a:graphic>
      </p:graphicFrame>
      <p:sp>
        <p:nvSpPr>
          <p:cNvPr id="2" name="Question">
            <a:extLst>
              <a:ext uri="{FF2B5EF4-FFF2-40B4-BE49-F238E27FC236}">
                <a16:creationId xmlns:a16="http://schemas.microsoft.com/office/drawing/2014/main" id="{3016EBD5-2C50-E94B-A589-B3366DBD4E36}"/>
              </a:ext>
            </a:extLst>
          </p:cNvPr>
          <p:cNvSpPr txBox="1"/>
          <p:nvPr/>
        </p:nvSpPr>
        <p:spPr>
          <a:xfrm>
            <a:off x="1269052" y="2829397"/>
            <a:ext cx="3535424" cy="3160148"/>
          </a:xfrm>
          <a:prstGeom prst="rect">
            <a:avLst/>
          </a:prstGeom>
          <a:noFill/>
        </p:spPr>
        <p:txBody>
          <a:bodyPr wrap="square" lIns="0" tIns="0" rIns="0" bIns="0" rtlCol="0">
            <a:noAutofit/>
          </a:bodyPr>
          <a:lstStyle/>
          <a:p>
            <a:pPr>
              <a:lnSpc>
                <a:spcPts val="2300"/>
              </a:lnSpc>
            </a:pPr>
            <a:r>
              <a:rPr lang="en-US" sz="2200" b="1" dirty="0">
                <a:solidFill>
                  <a:schemeClr val="bg1"/>
                </a:solidFill>
                <a:latin typeface="NettoOT-Bold" panose="02000800000000000000" pitchFamily="50" charset="0"/>
              </a:rPr>
              <a:t>3.</a:t>
            </a:r>
          </a:p>
          <a:p>
            <a:pPr>
              <a:lnSpc>
                <a:spcPts val="2400"/>
              </a:lnSpc>
            </a:pPr>
            <a:r>
              <a:rPr lang="en-US" sz="2200" dirty="0">
                <a:solidFill>
                  <a:schemeClr val="bg1"/>
                </a:solidFill>
                <a:latin typeface="NettoOT-Bold" panose="02000800000000000000" pitchFamily="50" charset="0"/>
              </a:rPr>
              <a:t>Rahul and Mo are playing an online game with a group of friends from their athletics club. They see another friend using offensive language and deliberately being mean to the girls who are on the team too.</a:t>
            </a:r>
          </a:p>
        </p:txBody>
      </p:sp>
      <p:grpSp>
        <p:nvGrpSpPr>
          <p:cNvPr id="37" name="Group 36">
            <a:extLst>
              <a:ext uri="{FF2B5EF4-FFF2-40B4-BE49-F238E27FC236}">
                <a16:creationId xmlns:a16="http://schemas.microsoft.com/office/drawing/2014/main" id="{003FB6AC-219F-6246-B020-2D630736C7CE}"/>
              </a:ext>
            </a:extLst>
          </p:cNvPr>
          <p:cNvGrpSpPr/>
          <p:nvPr/>
        </p:nvGrpSpPr>
        <p:grpSpPr>
          <a:xfrm>
            <a:off x="5881050" y="3164273"/>
            <a:ext cx="5757671" cy="785053"/>
            <a:chOff x="5881050" y="2856285"/>
            <a:chExt cx="5757671" cy="785053"/>
          </a:xfrm>
        </p:grpSpPr>
        <p:pic>
          <p:nvPicPr>
            <p:cNvPr id="29" name="Answer Icon C">
              <a:extLst>
                <a:ext uri="{FF2B5EF4-FFF2-40B4-BE49-F238E27FC236}">
                  <a16:creationId xmlns:a16="http://schemas.microsoft.com/office/drawing/2014/main" id="{834FC38A-5413-EB4D-BE37-663A236C47F2}"/>
                </a:ext>
              </a:extLst>
            </p:cNvPr>
            <p:cNvPicPr>
              <a:picLocks noChangeAspect="1"/>
            </p:cNvPicPr>
            <p:nvPr/>
          </p:nvPicPr>
          <p:blipFill>
            <a:blip r:embed="rId3"/>
            <a:srcRect/>
            <a:stretch/>
          </p:blipFill>
          <p:spPr>
            <a:xfrm flipH="1">
              <a:off x="5881050" y="2856285"/>
              <a:ext cx="737057" cy="710091"/>
            </a:xfrm>
            <a:prstGeom prst="rect">
              <a:avLst/>
            </a:prstGeom>
          </p:spPr>
        </p:pic>
        <p:sp>
          <p:nvSpPr>
            <p:cNvPr id="30" name="C">
              <a:extLst>
                <a:ext uri="{FF2B5EF4-FFF2-40B4-BE49-F238E27FC236}">
                  <a16:creationId xmlns:a16="http://schemas.microsoft.com/office/drawing/2014/main" id="{540FC45C-A4EB-7344-B55A-0C75485CDB4C}"/>
                </a:ext>
              </a:extLst>
            </p:cNvPr>
            <p:cNvSpPr txBox="1"/>
            <p:nvPr/>
          </p:nvSpPr>
          <p:spPr>
            <a:xfrm>
              <a:off x="5909387" y="2915928"/>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NettoOT-Bold" panose="02000800000000000000" pitchFamily="50" charset="0"/>
                </a:rPr>
                <a:t>C</a:t>
              </a:r>
            </a:p>
          </p:txBody>
        </p:sp>
        <p:sp>
          <p:nvSpPr>
            <p:cNvPr id="9" name="Answer C">
              <a:extLst>
                <a:ext uri="{FF2B5EF4-FFF2-40B4-BE49-F238E27FC236}">
                  <a16:creationId xmlns:a16="http://schemas.microsoft.com/office/drawing/2014/main" id="{186A3DDF-549F-A84D-9FEB-62F48919C760}"/>
                </a:ext>
              </a:extLst>
            </p:cNvPr>
            <p:cNvSpPr txBox="1"/>
            <p:nvPr/>
          </p:nvSpPr>
          <p:spPr>
            <a:xfrm>
              <a:off x="6775328" y="2887122"/>
              <a:ext cx="4863393" cy="754216"/>
            </a:xfrm>
            <a:prstGeom prst="rect">
              <a:avLst/>
            </a:prstGeom>
            <a:noFill/>
          </p:spPr>
          <p:txBody>
            <a:bodyPr wrap="square" lIns="0" tIns="0" rIns="0" bIns="0" rtlCol="0">
              <a:noAutofit/>
            </a:bodyPr>
            <a:lstStyle/>
            <a:p>
              <a:pPr>
                <a:lnSpc>
                  <a:spcPts val="2400"/>
                </a:lnSpc>
              </a:pPr>
              <a:r>
                <a:rPr lang="en-US" sz="2200" dirty="0">
                  <a:solidFill>
                    <a:srgbClr val="009FAD"/>
                  </a:solidFill>
                  <a:latin typeface="NettoOT-Bold" panose="02000800000000000000" pitchFamily="50" charset="0"/>
                </a:rPr>
                <a:t>Send a private message of support to the players being targeted.</a:t>
              </a:r>
            </a:p>
          </p:txBody>
        </p:sp>
      </p:grpSp>
      <p:sp>
        <p:nvSpPr>
          <p:cNvPr id="27" name="Qustion Title">
            <a:extLst>
              <a:ext uri="{FF2B5EF4-FFF2-40B4-BE49-F238E27FC236}">
                <a16:creationId xmlns:a16="http://schemas.microsoft.com/office/drawing/2014/main" id="{B1851D34-EF2C-DF45-AC8B-D1EB327AD678}"/>
              </a:ext>
            </a:extLst>
          </p:cNvPr>
          <p:cNvSpPr txBox="1"/>
          <p:nvPr/>
        </p:nvSpPr>
        <p:spPr>
          <a:xfrm>
            <a:off x="5864087" y="687840"/>
            <a:ext cx="5060587" cy="575075"/>
          </a:xfrm>
          <a:prstGeom prst="rect">
            <a:avLst/>
          </a:prstGeom>
          <a:noFill/>
        </p:spPr>
        <p:txBody>
          <a:bodyPr wrap="square" lIns="0" tIns="0" rIns="0" bIns="0" rtlCol="0">
            <a:noAutofit/>
          </a:bodyPr>
          <a:lstStyle/>
          <a:p>
            <a:pPr>
              <a:lnSpc>
                <a:spcPts val="4200"/>
              </a:lnSpc>
              <a:spcAft>
                <a:spcPts val="1200"/>
              </a:spcAft>
            </a:pPr>
            <a:r>
              <a:rPr lang="en-US" sz="2600" b="1" dirty="0">
                <a:solidFill>
                  <a:srgbClr val="009FAD"/>
                </a:solidFill>
                <a:latin typeface="NettoOT-Bold" panose="02000800000000000000" pitchFamily="50" charset="0"/>
              </a:rPr>
              <a:t>What could they do to help?</a:t>
            </a:r>
          </a:p>
        </p:txBody>
      </p:sp>
      <p:sp>
        <p:nvSpPr>
          <p:cNvPr id="10" name="TextBox 9">
            <a:extLst>
              <a:ext uri="{FF2B5EF4-FFF2-40B4-BE49-F238E27FC236}">
                <a16:creationId xmlns:a16="http://schemas.microsoft.com/office/drawing/2014/main" id="{7BFD2AF2-81DA-F34B-9C65-2B847181054E}"/>
              </a:ext>
            </a:extLst>
          </p:cNvPr>
          <p:cNvSpPr txBox="1"/>
          <p:nvPr/>
        </p:nvSpPr>
        <p:spPr>
          <a:xfrm>
            <a:off x="7117048" y="-2411404"/>
            <a:ext cx="5827645" cy="1202057"/>
          </a:xfrm>
          <a:prstGeom prst="rect">
            <a:avLst/>
          </a:prstGeom>
          <a:noFill/>
        </p:spPr>
        <p:txBody>
          <a:bodyPr wrap="square" lIns="0" tIns="0" rIns="0" bIns="0" rtlCol="0">
            <a:noAutofit/>
          </a:bodyPr>
          <a:lstStyle/>
          <a:p>
            <a:pPr>
              <a:lnSpc>
                <a:spcPts val="2100"/>
              </a:lnSpc>
            </a:pPr>
            <a:r>
              <a:rPr lang="en-US" sz="1900" dirty="0">
                <a:solidFill>
                  <a:srgbClr val="E41B7C"/>
                </a:solidFill>
                <a:latin typeface="NettoOT-Bold" panose="02000800000000000000" pitchFamily="50" charset="0"/>
              </a:rPr>
              <a:t>Online challenges can be fun but think carefully about whether they are putting anyone at risk or making others feel uncomfortable. Not everyone finds the same things funny and if there’s any chance you’re going to upset someone, it’s best not to join in.</a:t>
            </a:r>
          </a:p>
        </p:txBody>
      </p:sp>
    </p:spTree>
    <p:extLst>
      <p:ext uri="{BB962C8B-B14F-4D97-AF65-F5344CB8AC3E}">
        <p14:creationId xmlns:p14="http://schemas.microsoft.com/office/powerpoint/2010/main" val="138260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par>
                          <p:cTn id="11" fill="hold">
                            <p:stCondLst>
                              <p:cond delay="2000"/>
                            </p:stCondLst>
                            <p:childTnLst>
                              <p:par>
                                <p:cTn id="12" presetID="10" presetClass="entr" presetSubtype="0" fill="hold" grpId="0" nodeType="afterEffect">
                                  <p:stCondLst>
                                    <p:cond delay="100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500"/>
                            </p:stCondLst>
                            <p:childTnLst>
                              <p:par>
                                <p:cTn id="21" presetID="10" presetClass="entr" presetSubtype="0" fill="hold" nodeType="afterEffect">
                                  <p:stCondLst>
                                    <p:cond delay="50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1500"/>
                            </p:stCondLst>
                            <p:childTnLst>
                              <p:par>
                                <p:cTn id="25" presetID="10" presetClass="entr" presetSubtype="0" fill="hold" nodeType="afterEffect">
                                  <p:stCondLst>
                                    <p:cond delay="50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par>
                          <p:cTn id="28" fill="hold">
                            <p:stCondLst>
                              <p:cond delay="2500"/>
                            </p:stCondLst>
                            <p:childTnLst>
                              <p:par>
                                <p:cTn id="29" presetID="10" presetClass="entr" presetSubtype="0" fill="hold" nodeType="afterEffect">
                                  <p:stCondLst>
                                    <p:cond delay="50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5"/>
                                        </p:tgtEl>
                                      </p:cBhvr>
                                    </p:animEffect>
                                    <p:set>
                                      <p:cBhvr>
                                        <p:cTn id="36" dur="1" fill="hold">
                                          <p:stCondLst>
                                            <p:cond delay="499"/>
                                          </p:stCondLst>
                                        </p:cTn>
                                        <p:tgtEl>
                                          <p:spTgt spid="35"/>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36"/>
                                        </p:tgtEl>
                                      </p:cBhvr>
                                    </p:animEffect>
                                    <p:set>
                                      <p:cBhvr>
                                        <p:cTn id="39" dur="1" fill="hold">
                                          <p:stCondLst>
                                            <p:cond delay="499"/>
                                          </p:stCondLst>
                                        </p:cTn>
                                        <p:tgtEl>
                                          <p:spTgt spid="36"/>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37"/>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0" presetClass="path" presetSubtype="0" accel="50000" decel="50000" fill="hold" grpId="1" nodeType="withEffect">
                                  <p:stCondLst>
                                    <p:cond delay="0"/>
                                  </p:stCondLst>
                                  <p:childTnLst>
                                    <p:animMotion origin="layout" path="M -1.66667E-6 0.10579 L -1.66667E-6 0.41667 " pathEditMode="relative" rAng="0" ptsTypes="AA">
                                      <p:cBhvr>
                                        <p:cTn id="46" dur="1000" fill="hold"/>
                                        <p:tgtEl>
                                          <p:spTgt spid="27"/>
                                        </p:tgtEl>
                                        <p:attrNameLst>
                                          <p:attrName>ppt_x</p:attrName>
                                          <p:attrName>ppt_y</p:attrName>
                                        </p:attrNameLst>
                                      </p:cBhvr>
                                      <p:rCtr x="0" y="15532"/>
                                    </p:animMotion>
                                  </p:childTnLst>
                                </p:cTn>
                              </p:par>
                              <p:par>
                                <p:cTn id="47" presetID="0" presetClass="path" presetSubtype="0" accel="50000" decel="50000" fill="hold" nodeType="withEffect">
                                  <p:stCondLst>
                                    <p:cond delay="0"/>
                                  </p:stCondLst>
                                  <p:childTnLst>
                                    <p:animMotion origin="layout" path="M 4.16667E-7 -4.07407E-6 L 4.16667E-7 -0.10439 " pathEditMode="relative" rAng="0" ptsTypes="AA">
                                      <p:cBhvr>
                                        <p:cTn id="48" dur="1000" fill="hold"/>
                                        <p:tgtEl>
                                          <p:spTgt spid="24"/>
                                        </p:tgtEl>
                                        <p:attrNameLst>
                                          <p:attrName>ppt_x</p:attrName>
                                          <p:attrName>ppt_y</p:attrName>
                                        </p:attrNameLst>
                                      </p:cBhvr>
                                      <p:rCtr x="0" y="-5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F3A90325-A30A-D84D-BEB6-DFEF93DEF29D}"/>
              </a:ext>
            </a:extLst>
          </p:cNvPr>
          <p:cNvPicPr>
            <a:picLocks noChangeAspect="1"/>
          </p:cNvPicPr>
          <p:nvPr/>
        </p:nvPicPr>
        <p:blipFill>
          <a:blip r:embed="rId2"/>
          <a:srcRect/>
          <a:stretch/>
        </p:blipFill>
        <p:spPr>
          <a:xfrm>
            <a:off x="-4068246" y="-243016"/>
            <a:ext cx="9554377" cy="7228641"/>
          </a:xfrm>
          <a:prstGeom prst="rect">
            <a:avLst/>
          </a:prstGeom>
        </p:spPr>
      </p:pic>
      <p:grpSp>
        <p:nvGrpSpPr>
          <p:cNvPr id="35" name="Group 34">
            <a:extLst>
              <a:ext uri="{FF2B5EF4-FFF2-40B4-BE49-F238E27FC236}">
                <a16:creationId xmlns:a16="http://schemas.microsoft.com/office/drawing/2014/main" id="{47566832-4369-9B40-92A4-1B66EB5E77B3}"/>
              </a:ext>
            </a:extLst>
          </p:cNvPr>
          <p:cNvGrpSpPr/>
          <p:nvPr/>
        </p:nvGrpSpPr>
        <p:grpSpPr>
          <a:xfrm>
            <a:off x="5881050" y="793699"/>
            <a:ext cx="5757671" cy="710091"/>
            <a:chOff x="5881050" y="793699"/>
            <a:chExt cx="5757671" cy="710091"/>
          </a:xfrm>
        </p:grpSpPr>
        <p:pic>
          <p:nvPicPr>
            <p:cNvPr id="31" name="Answer Icon A">
              <a:extLst>
                <a:ext uri="{FF2B5EF4-FFF2-40B4-BE49-F238E27FC236}">
                  <a16:creationId xmlns:a16="http://schemas.microsoft.com/office/drawing/2014/main" id="{FD9A878C-C52B-C743-B7F3-AD73F179518C}"/>
                </a:ext>
              </a:extLst>
            </p:cNvPr>
            <p:cNvPicPr>
              <a:picLocks noChangeAspect="1"/>
            </p:cNvPicPr>
            <p:nvPr/>
          </p:nvPicPr>
          <p:blipFill>
            <a:blip r:embed="rId3"/>
            <a:srcRect/>
            <a:stretch/>
          </p:blipFill>
          <p:spPr>
            <a:xfrm flipH="1">
              <a:off x="5881050" y="793699"/>
              <a:ext cx="737057" cy="710091"/>
            </a:xfrm>
            <a:prstGeom prst="rect">
              <a:avLst/>
            </a:prstGeom>
          </p:spPr>
        </p:pic>
        <p:sp>
          <p:nvSpPr>
            <p:cNvPr id="32" name="A">
              <a:extLst>
                <a:ext uri="{FF2B5EF4-FFF2-40B4-BE49-F238E27FC236}">
                  <a16:creationId xmlns:a16="http://schemas.microsoft.com/office/drawing/2014/main" id="{5060FE55-382F-1441-A1FB-F5FCDFFF7F91}"/>
                </a:ext>
              </a:extLst>
            </p:cNvPr>
            <p:cNvSpPr txBox="1"/>
            <p:nvPr/>
          </p:nvSpPr>
          <p:spPr>
            <a:xfrm>
              <a:off x="5909387" y="853342"/>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NettoOT-Bold" panose="02000800000000000000" pitchFamily="50" charset="0"/>
                </a:rPr>
                <a:t>A</a:t>
              </a:r>
            </a:p>
          </p:txBody>
        </p:sp>
        <p:sp>
          <p:nvSpPr>
            <p:cNvPr id="3" name="Answer A">
              <a:extLst>
                <a:ext uri="{FF2B5EF4-FFF2-40B4-BE49-F238E27FC236}">
                  <a16:creationId xmlns:a16="http://schemas.microsoft.com/office/drawing/2014/main" id="{E139ABF4-630B-DD42-8775-C199BE9C7172}"/>
                </a:ext>
              </a:extLst>
            </p:cNvPr>
            <p:cNvSpPr txBox="1"/>
            <p:nvPr/>
          </p:nvSpPr>
          <p:spPr>
            <a:xfrm>
              <a:off x="6775328" y="801349"/>
              <a:ext cx="4863393" cy="664763"/>
            </a:xfrm>
            <a:prstGeom prst="rect">
              <a:avLst/>
            </a:prstGeom>
            <a:noFill/>
          </p:spPr>
          <p:txBody>
            <a:bodyPr wrap="square" lIns="0" tIns="0" rIns="0" bIns="0" rtlCol="0">
              <a:noAutofit/>
            </a:bodyPr>
            <a:lstStyle/>
            <a:p>
              <a:pPr>
                <a:lnSpc>
                  <a:spcPts val="2400"/>
                </a:lnSpc>
              </a:pPr>
              <a:r>
                <a:rPr lang="en-US" sz="2200" dirty="0">
                  <a:solidFill>
                    <a:srgbClr val="009FAD"/>
                  </a:solidFill>
                  <a:latin typeface="NettoOT-Bold" panose="02000800000000000000" pitchFamily="50" charset="0"/>
                </a:rPr>
                <a:t>“Go for it – it’ll be such a laugh and I’m sure they’ll see the funny side!”</a:t>
              </a:r>
            </a:p>
          </p:txBody>
        </p:sp>
      </p:grpSp>
      <p:grpSp>
        <p:nvGrpSpPr>
          <p:cNvPr id="38" name="Group 37">
            <a:extLst>
              <a:ext uri="{FF2B5EF4-FFF2-40B4-BE49-F238E27FC236}">
                <a16:creationId xmlns:a16="http://schemas.microsoft.com/office/drawing/2014/main" id="{72F4BA2B-7313-CD42-BE6E-4D751FAF31A3}"/>
              </a:ext>
            </a:extLst>
          </p:cNvPr>
          <p:cNvGrpSpPr/>
          <p:nvPr/>
        </p:nvGrpSpPr>
        <p:grpSpPr>
          <a:xfrm>
            <a:off x="5905326" y="3777447"/>
            <a:ext cx="5657678" cy="1202057"/>
            <a:chOff x="5905326" y="3777447"/>
            <a:chExt cx="5657678" cy="1202057"/>
          </a:xfrm>
        </p:grpSpPr>
        <p:pic>
          <p:nvPicPr>
            <p:cNvPr id="33" name="Answer Icon D">
              <a:extLst>
                <a:ext uri="{FF2B5EF4-FFF2-40B4-BE49-F238E27FC236}">
                  <a16:creationId xmlns:a16="http://schemas.microsoft.com/office/drawing/2014/main" id="{FD0C722B-6A18-3A41-9841-091A5B305101}"/>
                </a:ext>
              </a:extLst>
            </p:cNvPr>
            <p:cNvPicPr>
              <a:picLocks noChangeAspect="1"/>
            </p:cNvPicPr>
            <p:nvPr/>
          </p:nvPicPr>
          <p:blipFill>
            <a:blip r:embed="rId3"/>
            <a:srcRect/>
            <a:stretch/>
          </p:blipFill>
          <p:spPr>
            <a:xfrm flipH="1">
              <a:off x="5905326" y="3807507"/>
              <a:ext cx="737057" cy="710091"/>
            </a:xfrm>
            <a:prstGeom prst="rect">
              <a:avLst/>
            </a:prstGeom>
          </p:spPr>
        </p:pic>
        <p:sp>
          <p:nvSpPr>
            <p:cNvPr id="34" name="D">
              <a:extLst>
                <a:ext uri="{FF2B5EF4-FFF2-40B4-BE49-F238E27FC236}">
                  <a16:creationId xmlns:a16="http://schemas.microsoft.com/office/drawing/2014/main" id="{456DCA69-41B8-E042-B75A-0E3D6F7D3430}"/>
                </a:ext>
              </a:extLst>
            </p:cNvPr>
            <p:cNvSpPr txBox="1"/>
            <p:nvPr/>
          </p:nvSpPr>
          <p:spPr>
            <a:xfrm>
              <a:off x="5909387" y="3867150"/>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NettoOT-Bold" panose="02000800000000000000" pitchFamily="50" charset="0"/>
                </a:rPr>
                <a:t>D</a:t>
              </a:r>
            </a:p>
          </p:txBody>
        </p:sp>
        <p:sp>
          <p:nvSpPr>
            <p:cNvPr id="7" name="Answer D">
              <a:extLst>
                <a:ext uri="{FF2B5EF4-FFF2-40B4-BE49-F238E27FC236}">
                  <a16:creationId xmlns:a16="http://schemas.microsoft.com/office/drawing/2014/main" id="{289447EB-5736-0F46-B179-D24CCE029CDA}"/>
                </a:ext>
              </a:extLst>
            </p:cNvPr>
            <p:cNvSpPr txBox="1"/>
            <p:nvPr/>
          </p:nvSpPr>
          <p:spPr>
            <a:xfrm>
              <a:off x="6775328" y="3777447"/>
              <a:ext cx="4787676" cy="1202057"/>
            </a:xfrm>
            <a:prstGeom prst="rect">
              <a:avLst/>
            </a:prstGeom>
            <a:noFill/>
          </p:spPr>
          <p:txBody>
            <a:bodyPr wrap="square" lIns="0" tIns="0" rIns="0" bIns="0" rtlCol="0">
              <a:noAutofit/>
            </a:bodyPr>
            <a:lstStyle/>
            <a:p>
              <a:pPr>
                <a:lnSpc>
                  <a:spcPts val="2400"/>
                </a:lnSpc>
              </a:pPr>
              <a:r>
                <a:rPr lang="en-US" sz="2200" dirty="0">
                  <a:solidFill>
                    <a:srgbClr val="009FAD"/>
                  </a:solidFill>
                  <a:latin typeface="NettoOT-Bold" panose="02000800000000000000" pitchFamily="50" charset="0"/>
                </a:rPr>
                <a:t>“Some people might not like being part of these videos – if there’s a risk we’re going to upset someone then we shouldn’t do it all.”</a:t>
              </a:r>
            </a:p>
          </p:txBody>
        </p:sp>
      </p:grpSp>
      <p:grpSp>
        <p:nvGrpSpPr>
          <p:cNvPr id="36" name="Group 35">
            <a:extLst>
              <a:ext uri="{FF2B5EF4-FFF2-40B4-BE49-F238E27FC236}">
                <a16:creationId xmlns:a16="http://schemas.microsoft.com/office/drawing/2014/main" id="{6C481014-A8CD-7840-BAE6-7A6651EE9E35}"/>
              </a:ext>
            </a:extLst>
          </p:cNvPr>
          <p:cNvGrpSpPr/>
          <p:nvPr/>
        </p:nvGrpSpPr>
        <p:grpSpPr>
          <a:xfrm>
            <a:off x="5889142" y="1660993"/>
            <a:ext cx="5749579" cy="982815"/>
            <a:chOff x="5889142" y="1660993"/>
            <a:chExt cx="5749579" cy="982815"/>
          </a:xfrm>
        </p:grpSpPr>
        <p:pic>
          <p:nvPicPr>
            <p:cNvPr id="5" name="Answer Icon B">
              <a:extLst>
                <a:ext uri="{FF2B5EF4-FFF2-40B4-BE49-F238E27FC236}">
                  <a16:creationId xmlns:a16="http://schemas.microsoft.com/office/drawing/2014/main" id="{E545CD7C-F00D-B247-806C-0FDDF2C4891E}"/>
                </a:ext>
              </a:extLst>
            </p:cNvPr>
            <p:cNvPicPr>
              <a:picLocks noChangeAspect="1"/>
            </p:cNvPicPr>
            <p:nvPr/>
          </p:nvPicPr>
          <p:blipFill>
            <a:blip r:embed="rId3"/>
            <a:srcRect/>
            <a:stretch/>
          </p:blipFill>
          <p:spPr>
            <a:xfrm flipH="1">
              <a:off x="5889142" y="1727094"/>
              <a:ext cx="737057" cy="710091"/>
            </a:xfrm>
            <a:prstGeom prst="rect">
              <a:avLst/>
            </a:prstGeom>
          </p:spPr>
        </p:pic>
        <p:sp>
          <p:nvSpPr>
            <p:cNvPr id="28" name="B">
              <a:extLst>
                <a:ext uri="{FF2B5EF4-FFF2-40B4-BE49-F238E27FC236}">
                  <a16:creationId xmlns:a16="http://schemas.microsoft.com/office/drawing/2014/main" id="{59ABF2D4-95C8-764A-A848-19F4F5023FF1}"/>
                </a:ext>
              </a:extLst>
            </p:cNvPr>
            <p:cNvSpPr txBox="1"/>
            <p:nvPr/>
          </p:nvSpPr>
          <p:spPr>
            <a:xfrm>
              <a:off x="5909387" y="1786737"/>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NettoOT-Bold" panose="02000800000000000000" pitchFamily="50" charset="0"/>
                </a:rPr>
                <a:t>B</a:t>
              </a:r>
            </a:p>
          </p:txBody>
        </p:sp>
        <p:sp>
          <p:nvSpPr>
            <p:cNvPr id="8" name="Answer B">
              <a:extLst>
                <a:ext uri="{FF2B5EF4-FFF2-40B4-BE49-F238E27FC236}">
                  <a16:creationId xmlns:a16="http://schemas.microsoft.com/office/drawing/2014/main" id="{B347FE49-291F-2C40-9A4D-F90D60C5B975}"/>
                </a:ext>
              </a:extLst>
            </p:cNvPr>
            <p:cNvSpPr txBox="1"/>
            <p:nvPr/>
          </p:nvSpPr>
          <p:spPr>
            <a:xfrm>
              <a:off x="6775328" y="1660993"/>
              <a:ext cx="4863393" cy="982815"/>
            </a:xfrm>
            <a:prstGeom prst="rect">
              <a:avLst/>
            </a:prstGeom>
            <a:noFill/>
          </p:spPr>
          <p:txBody>
            <a:bodyPr wrap="square" lIns="0" tIns="0" rIns="0" bIns="0" rtlCol="0">
              <a:noAutofit/>
            </a:bodyPr>
            <a:lstStyle/>
            <a:p>
              <a:pPr>
                <a:lnSpc>
                  <a:spcPts val="2400"/>
                </a:lnSpc>
              </a:pPr>
              <a:r>
                <a:rPr lang="en-US" sz="2200" dirty="0">
                  <a:solidFill>
                    <a:srgbClr val="009FAD"/>
                  </a:solidFill>
                  <a:latin typeface="NettoOT-Bold" panose="02000800000000000000" pitchFamily="50" charset="0"/>
                </a:rPr>
                <a:t>“We should only post it on our group chat so nobody else sees it – don’t want to get in trouble!”</a:t>
              </a:r>
            </a:p>
          </p:txBody>
        </p:sp>
      </p:grpSp>
      <p:graphicFrame>
        <p:nvGraphicFramePr>
          <p:cNvPr id="24" name="Footer Note">
            <a:extLst>
              <a:ext uri="{FF2B5EF4-FFF2-40B4-BE49-F238E27FC236}">
                <a16:creationId xmlns:a16="http://schemas.microsoft.com/office/drawing/2014/main" id="{3196D87C-2854-B942-AA5E-7F4BD4CD66EF}"/>
              </a:ext>
            </a:extLst>
          </p:cNvPr>
          <p:cNvGraphicFramePr>
            <a:graphicFrameLocks noChangeAspect="1"/>
          </p:cNvGraphicFramePr>
          <p:nvPr>
            <p:extLst>
              <p:ext uri="{D42A27DB-BD31-4B8C-83A1-F6EECF244321}">
                <p14:modId xmlns:p14="http://schemas.microsoft.com/office/powerpoint/2010/main" val="902647458"/>
              </p:ext>
            </p:extLst>
          </p:nvPr>
        </p:nvGraphicFramePr>
        <p:xfrm>
          <a:off x="5864087" y="5101705"/>
          <a:ext cx="5943600" cy="1333500"/>
        </p:xfrm>
        <a:graphic>
          <a:graphicData uri="http://schemas.openxmlformats.org/presentationml/2006/ole">
            <mc:AlternateContent xmlns:mc="http://schemas.openxmlformats.org/markup-compatibility/2006">
              <mc:Choice xmlns:v="urn:schemas-microsoft-com:vml" Requires="v">
                <p:oleObj name="Document" r:id="rId4" imgW="5943600" imgH="1333500" progId="Word.Document.12">
                  <p:embed/>
                </p:oleObj>
              </mc:Choice>
              <mc:Fallback>
                <p:oleObj name="Document" r:id="rId4" imgW="5943600" imgH="1333500" progId="Word.Document.12">
                  <p:embed/>
                  <p:pic>
                    <p:nvPicPr>
                      <p:cNvPr id="24" name="Footer Note">
                        <a:extLst>
                          <a:ext uri="{FF2B5EF4-FFF2-40B4-BE49-F238E27FC236}">
                            <a16:creationId xmlns:a16="http://schemas.microsoft.com/office/drawing/2014/main" id="{3196D87C-2854-B942-AA5E-7F4BD4CD66EF}"/>
                          </a:ext>
                        </a:extLst>
                      </p:cNvPr>
                      <p:cNvPicPr/>
                      <p:nvPr/>
                    </p:nvPicPr>
                    <p:blipFill>
                      <a:blip r:embed="rId5"/>
                      <a:stretch>
                        <a:fillRect/>
                      </a:stretch>
                    </p:blipFill>
                    <p:spPr>
                      <a:xfrm>
                        <a:off x="5864087" y="5101705"/>
                        <a:ext cx="5943600" cy="1333500"/>
                      </a:xfrm>
                      <a:prstGeom prst="rect">
                        <a:avLst/>
                      </a:prstGeom>
                    </p:spPr>
                  </p:pic>
                </p:oleObj>
              </mc:Fallback>
            </mc:AlternateContent>
          </a:graphicData>
        </a:graphic>
      </p:graphicFrame>
      <p:sp>
        <p:nvSpPr>
          <p:cNvPr id="2" name="Question">
            <a:extLst>
              <a:ext uri="{FF2B5EF4-FFF2-40B4-BE49-F238E27FC236}">
                <a16:creationId xmlns:a16="http://schemas.microsoft.com/office/drawing/2014/main" id="{3016EBD5-2C50-E94B-A589-B3366DBD4E36}"/>
              </a:ext>
            </a:extLst>
          </p:cNvPr>
          <p:cNvSpPr txBox="1"/>
          <p:nvPr/>
        </p:nvSpPr>
        <p:spPr>
          <a:xfrm>
            <a:off x="1269051" y="2356732"/>
            <a:ext cx="3700515" cy="3417903"/>
          </a:xfrm>
          <a:prstGeom prst="rect">
            <a:avLst/>
          </a:prstGeom>
          <a:noFill/>
        </p:spPr>
        <p:txBody>
          <a:bodyPr wrap="square" lIns="0" tIns="0" rIns="0" bIns="0" rtlCol="0">
            <a:noAutofit/>
          </a:bodyPr>
          <a:lstStyle/>
          <a:p>
            <a:pPr>
              <a:lnSpc>
                <a:spcPts val="2300"/>
              </a:lnSpc>
            </a:pPr>
            <a:r>
              <a:rPr lang="en-US" sz="2200" b="1" dirty="0">
                <a:solidFill>
                  <a:schemeClr val="bg1"/>
                </a:solidFill>
                <a:latin typeface="NettoOT-Bold" panose="02000800000000000000" pitchFamily="50" charset="0"/>
              </a:rPr>
              <a:t>4.</a:t>
            </a:r>
          </a:p>
          <a:p>
            <a:pPr>
              <a:lnSpc>
                <a:spcPts val="2400"/>
              </a:lnSpc>
            </a:pPr>
            <a:r>
              <a:rPr lang="en-US" sz="2200" dirty="0">
                <a:solidFill>
                  <a:schemeClr val="bg1"/>
                </a:solidFill>
                <a:latin typeface="NettoOT-Bold" panose="02000800000000000000" pitchFamily="50" charset="0"/>
              </a:rPr>
              <a:t>An online challenge which involves standing behind people and doing a rude dance without them </a:t>
            </a:r>
            <a:r>
              <a:rPr lang="en-US" sz="2200" dirty="0" err="1">
                <a:solidFill>
                  <a:schemeClr val="bg1"/>
                </a:solidFill>
                <a:latin typeface="NettoOT-Bold" panose="02000800000000000000" pitchFamily="50" charset="0"/>
              </a:rPr>
              <a:t>realising</a:t>
            </a:r>
            <a:r>
              <a:rPr lang="en-US" sz="2200" dirty="0">
                <a:solidFill>
                  <a:schemeClr val="bg1"/>
                </a:solidFill>
                <a:latin typeface="NettoOT-Bold" panose="02000800000000000000" pitchFamily="50" charset="0"/>
              </a:rPr>
              <a:t> has gone viral. Lots of Tara’s friends are sharing the videos. They decide to make some of their own and want to dance behind a pupil who none of them are friends with. </a:t>
            </a:r>
          </a:p>
        </p:txBody>
      </p:sp>
      <p:grpSp>
        <p:nvGrpSpPr>
          <p:cNvPr id="37" name="Group 36">
            <a:extLst>
              <a:ext uri="{FF2B5EF4-FFF2-40B4-BE49-F238E27FC236}">
                <a16:creationId xmlns:a16="http://schemas.microsoft.com/office/drawing/2014/main" id="{003FB6AC-219F-6246-B020-2D630736C7CE}"/>
              </a:ext>
            </a:extLst>
          </p:cNvPr>
          <p:cNvGrpSpPr/>
          <p:nvPr/>
        </p:nvGrpSpPr>
        <p:grpSpPr>
          <a:xfrm>
            <a:off x="5897234" y="2848193"/>
            <a:ext cx="5741487" cy="793145"/>
            <a:chOff x="5897234" y="2848193"/>
            <a:chExt cx="5741487" cy="793145"/>
          </a:xfrm>
        </p:grpSpPr>
        <p:pic>
          <p:nvPicPr>
            <p:cNvPr id="29" name="Answer Icon C">
              <a:extLst>
                <a:ext uri="{FF2B5EF4-FFF2-40B4-BE49-F238E27FC236}">
                  <a16:creationId xmlns:a16="http://schemas.microsoft.com/office/drawing/2014/main" id="{834FC38A-5413-EB4D-BE37-663A236C47F2}"/>
                </a:ext>
              </a:extLst>
            </p:cNvPr>
            <p:cNvPicPr>
              <a:picLocks noChangeAspect="1"/>
            </p:cNvPicPr>
            <p:nvPr/>
          </p:nvPicPr>
          <p:blipFill>
            <a:blip r:embed="rId3"/>
            <a:srcRect/>
            <a:stretch/>
          </p:blipFill>
          <p:spPr>
            <a:xfrm flipH="1">
              <a:off x="5897234" y="2848193"/>
              <a:ext cx="737057" cy="710091"/>
            </a:xfrm>
            <a:prstGeom prst="rect">
              <a:avLst/>
            </a:prstGeom>
          </p:spPr>
        </p:pic>
        <p:sp>
          <p:nvSpPr>
            <p:cNvPr id="30" name="C">
              <a:extLst>
                <a:ext uri="{FF2B5EF4-FFF2-40B4-BE49-F238E27FC236}">
                  <a16:creationId xmlns:a16="http://schemas.microsoft.com/office/drawing/2014/main" id="{540FC45C-A4EB-7344-B55A-0C75485CDB4C}"/>
                </a:ext>
              </a:extLst>
            </p:cNvPr>
            <p:cNvSpPr txBox="1"/>
            <p:nvPr/>
          </p:nvSpPr>
          <p:spPr>
            <a:xfrm>
              <a:off x="5909387" y="2915928"/>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NettoOT-Bold" panose="02000800000000000000" pitchFamily="50" charset="0"/>
                </a:rPr>
                <a:t>C</a:t>
              </a:r>
            </a:p>
          </p:txBody>
        </p:sp>
        <p:sp>
          <p:nvSpPr>
            <p:cNvPr id="9" name="Answer C">
              <a:extLst>
                <a:ext uri="{FF2B5EF4-FFF2-40B4-BE49-F238E27FC236}">
                  <a16:creationId xmlns:a16="http://schemas.microsoft.com/office/drawing/2014/main" id="{186A3DDF-549F-A84D-9FEB-62F48919C760}"/>
                </a:ext>
              </a:extLst>
            </p:cNvPr>
            <p:cNvSpPr txBox="1"/>
            <p:nvPr/>
          </p:nvSpPr>
          <p:spPr>
            <a:xfrm>
              <a:off x="6775328" y="2887122"/>
              <a:ext cx="4863393" cy="754216"/>
            </a:xfrm>
            <a:prstGeom prst="rect">
              <a:avLst/>
            </a:prstGeom>
            <a:noFill/>
          </p:spPr>
          <p:txBody>
            <a:bodyPr wrap="square" lIns="0" tIns="0" rIns="0" bIns="0" rtlCol="0">
              <a:noAutofit/>
            </a:bodyPr>
            <a:lstStyle/>
            <a:p>
              <a:pPr>
                <a:lnSpc>
                  <a:spcPts val="2400"/>
                </a:lnSpc>
              </a:pPr>
              <a:r>
                <a:rPr lang="en-US" sz="2200" dirty="0">
                  <a:solidFill>
                    <a:srgbClr val="009FAD"/>
                  </a:solidFill>
                  <a:latin typeface="NettoOT-Bold" panose="02000800000000000000" pitchFamily="50" charset="0"/>
                </a:rPr>
                <a:t>“Let’s film it with lots of people so we’re not just targeting one person!”</a:t>
              </a:r>
            </a:p>
          </p:txBody>
        </p:sp>
      </p:grpSp>
      <p:sp>
        <p:nvSpPr>
          <p:cNvPr id="27" name="Qustion Title">
            <a:extLst>
              <a:ext uri="{FF2B5EF4-FFF2-40B4-BE49-F238E27FC236}">
                <a16:creationId xmlns:a16="http://schemas.microsoft.com/office/drawing/2014/main" id="{B1851D34-EF2C-DF45-AC8B-D1EB327AD678}"/>
              </a:ext>
            </a:extLst>
          </p:cNvPr>
          <p:cNvSpPr txBox="1"/>
          <p:nvPr/>
        </p:nvSpPr>
        <p:spPr>
          <a:xfrm>
            <a:off x="5864087" y="162879"/>
            <a:ext cx="5060587" cy="575075"/>
          </a:xfrm>
          <a:prstGeom prst="rect">
            <a:avLst/>
          </a:prstGeom>
          <a:noFill/>
        </p:spPr>
        <p:txBody>
          <a:bodyPr wrap="square" lIns="0" tIns="0" rIns="0" bIns="0" rtlCol="0">
            <a:noAutofit/>
          </a:bodyPr>
          <a:lstStyle/>
          <a:p>
            <a:pPr>
              <a:lnSpc>
                <a:spcPts val="4200"/>
              </a:lnSpc>
              <a:spcAft>
                <a:spcPts val="1200"/>
              </a:spcAft>
            </a:pPr>
            <a:r>
              <a:rPr lang="en-US" sz="2600" b="1" dirty="0">
                <a:solidFill>
                  <a:srgbClr val="009FAD"/>
                </a:solidFill>
                <a:latin typeface="NettoOT-Bold" panose="02000800000000000000" pitchFamily="50" charset="0"/>
              </a:rPr>
              <a:t>What advice should Tara give them?</a:t>
            </a:r>
          </a:p>
        </p:txBody>
      </p:sp>
      <p:sp>
        <p:nvSpPr>
          <p:cNvPr id="10" name="TextBox 9">
            <a:extLst>
              <a:ext uri="{FF2B5EF4-FFF2-40B4-BE49-F238E27FC236}">
                <a16:creationId xmlns:a16="http://schemas.microsoft.com/office/drawing/2014/main" id="{7BFD2AF2-81DA-F34B-9C65-2B847181054E}"/>
              </a:ext>
            </a:extLst>
          </p:cNvPr>
          <p:cNvSpPr txBox="1"/>
          <p:nvPr/>
        </p:nvSpPr>
        <p:spPr>
          <a:xfrm>
            <a:off x="7117048" y="-2411404"/>
            <a:ext cx="5827645" cy="1202057"/>
          </a:xfrm>
          <a:prstGeom prst="rect">
            <a:avLst/>
          </a:prstGeom>
          <a:noFill/>
        </p:spPr>
        <p:txBody>
          <a:bodyPr wrap="square" lIns="0" tIns="0" rIns="0" bIns="0" rtlCol="0">
            <a:noAutofit/>
          </a:bodyPr>
          <a:lstStyle/>
          <a:p>
            <a:pPr>
              <a:lnSpc>
                <a:spcPts val="2100"/>
              </a:lnSpc>
            </a:pPr>
            <a:r>
              <a:rPr lang="en-US" sz="1900" dirty="0">
                <a:solidFill>
                  <a:srgbClr val="E41B7C"/>
                </a:solidFill>
                <a:latin typeface="NettoOT-Bold" panose="02000800000000000000" pitchFamily="50" charset="0"/>
              </a:rPr>
              <a:t>Online challenges can be fun but think carefully about whether they are putting anyone at risk or making others feel uncomfortable. Not everyone finds the same things funny and if there’s any chance you’re going to upset someone, it’s best not to join in.</a:t>
            </a:r>
          </a:p>
        </p:txBody>
      </p:sp>
    </p:spTree>
    <p:extLst>
      <p:ext uri="{BB962C8B-B14F-4D97-AF65-F5344CB8AC3E}">
        <p14:creationId xmlns:p14="http://schemas.microsoft.com/office/powerpoint/2010/main" val="153996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par>
                          <p:cTn id="11" fill="hold">
                            <p:stCondLst>
                              <p:cond delay="2000"/>
                            </p:stCondLst>
                            <p:childTnLst>
                              <p:par>
                                <p:cTn id="12" presetID="10" presetClass="entr" presetSubtype="0" fill="hold" grpId="0" nodeType="afterEffect">
                                  <p:stCondLst>
                                    <p:cond delay="100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500"/>
                            </p:stCondLst>
                            <p:childTnLst>
                              <p:par>
                                <p:cTn id="21" presetID="10" presetClass="entr" presetSubtype="0" fill="hold" nodeType="afterEffect">
                                  <p:stCondLst>
                                    <p:cond delay="50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1500"/>
                            </p:stCondLst>
                            <p:childTnLst>
                              <p:par>
                                <p:cTn id="25" presetID="10" presetClass="entr" presetSubtype="0" fill="hold" nodeType="afterEffect">
                                  <p:stCondLst>
                                    <p:cond delay="50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par>
                          <p:cTn id="28" fill="hold">
                            <p:stCondLst>
                              <p:cond delay="2500"/>
                            </p:stCondLst>
                            <p:childTnLst>
                              <p:par>
                                <p:cTn id="29" presetID="10" presetClass="entr" presetSubtype="0" fill="hold" nodeType="afterEffect">
                                  <p:stCondLst>
                                    <p:cond delay="50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5"/>
                                        </p:tgtEl>
                                      </p:cBhvr>
                                    </p:animEffect>
                                    <p:set>
                                      <p:cBhvr>
                                        <p:cTn id="36" dur="1" fill="hold">
                                          <p:stCondLst>
                                            <p:cond delay="499"/>
                                          </p:stCondLst>
                                        </p:cTn>
                                        <p:tgtEl>
                                          <p:spTgt spid="35"/>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36"/>
                                        </p:tgtEl>
                                      </p:cBhvr>
                                    </p:animEffect>
                                    <p:set>
                                      <p:cBhvr>
                                        <p:cTn id="39" dur="1" fill="hold">
                                          <p:stCondLst>
                                            <p:cond delay="499"/>
                                          </p:stCondLst>
                                        </p:cTn>
                                        <p:tgtEl>
                                          <p:spTgt spid="36"/>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37"/>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0" presetClass="path" presetSubtype="0" accel="50000" decel="50000" fill="hold" grpId="1" nodeType="withEffect">
                                  <p:stCondLst>
                                    <p:cond delay="0"/>
                                  </p:stCondLst>
                                  <p:childTnLst>
                                    <p:animMotion origin="layout" path="M -1.66667E-6 0.13542 L -1.66667E-6 0.4463 " pathEditMode="relative" rAng="0" ptsTypes="AA">
                                      <p:cBhvr>
                                        <p:cTn id="46" dur="1000" fill="hold"/>
                                        <p:tgtEl>
                                          <p:spTgt spid="27"/>
                                        </p:tgtEl>
                                        <p:attrNameLst>
                                          <p:attrName>ppt_x</p:attrName>
                                          <p:attrName>ppt_y</p:attrName>
                                        </p:attrNameLst>
                                      </p:cBhvr>
                                      <p:rCtr x="0" y="15532"/>
                                    </p:animMotion>
                                  </p:childTnLst>
                                </p:cTn>
                              </p:par>
                              <p:par>
                                <p:cTn id="47" presetID="0" presetClass="path" presetSubtype="0" accel="50000" decel="50000" fill="hold" nodeType="withEffect">
                                  <p:stCondLst>
                                    <p:cond delay="0"/>
                                  </p:stCondLst>
                                  <p:childTnLst>
                                    <p:animMotion origin="layout" path="M -1.04167E-6 0.1044 L -1.04167E-6 -4.44444E-6 " pathEditMode="relative" rAng="0" ptsTypes="AA">
                                      <p:cBhvr>
                                        <p:cTn id="48" dur="1000" fill="hold"/>
                                        <p:tgtEl>
                                          <p:spTgt spid="24"/>
                                        </p:tgtEl>
                                        <p:attrNameLst>
                                          <p:attrName>ppt_x</p:attrName>
                                          <p:attrName>ppt_y</p:attrName>
                                        </p:attrNameLst>
                                      </p:cBhvr>
                                      <p:rCtr x="0" y="-5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F3A90325-A30A-D84D-BEB6-DFEF93DEF29D}"/>
              </a:ext>
            </a:extLst>
          </p:cNvPr>
          <p:cNvPicPr>
            <a:picLocks noChangeAspect="1"/>
          </p:cNvPicPr>
          <p:nvPr/>
        </p:nvPicPr>
        <p:blipFill>
          <a:blip r:embed="rId2"/>
          <a:srcRect/>
          <a:stretch/>
        </p:blipFill>
        <p:spPr>
          <a:xfrm>
            <a:off x="-4145302" y="-243016"/>
            <a:ext cx="9554377" cy="7228641"/>
          </a:xfrm>
          <a:prstGeom prst="rect">
            <a:avLst/>
          </a:prstGeom>
        </p:spPr>
      </p:pic>
      <p:grpSp>
        <p:nvGrpSpPr>
          <p:cNvPr id="35" name="Group 34">
            <a:extLst>
              <a:ext uri="{FF2B5EF4-FFF2-40B4-BE49-F238E27FC236}">
                <a16:creationId xmlns:a16="http://schemas.microsoft.com/office/drawing/2014/main" id="{47566832-4369-9B40-92A4-1B66EB5E77B3}"/>
              </a:ext>
            </a:extLst>
          </p:cNvPr>
          <p:cNvGrpSpPr/>
          <p:nvPr/>
        </p:nvGrpSpPr>
        <p:grpSpPr>
          <a:xfrm>
            <a:off x="5881050" y="1690810"/>
            <a:ext cx="5757671" cy="727380"/>
            <a:chOff x="5881050" y="776410"/>
            <a:chExt cx="5757671" cy="727380"/>
          </a:xfrm>
        </p:grpSpPr>
        <p:pic>
          <p:nvPicPr>
            <p:cNvPr id="31" name="Answer Icon A">
              <a:extLst>
                <a:ext uri="{FF2B5EF4-FFF2-40B4-BE49-F238E27FC236}">
                  <a16:creationId xmlns:a16="http://schemas.microsoft.com/office/drawing/2014/main" id="{FD9A878C-C52B-C743-B7F3-AD73F179518C}"/>
                </a:ext>
              </a:extLst>
            </p:cNvPr>
            <p:cNvPicPr>
              <a:picLocks noChangeAspect="1"/>
            </p:cNvPicPr>
            <p:nvPr/>
          </p:nvPicPr>
          <p:blipFill>
            <a:blip r:embed="rId3"/>
            <a:srcRect/>
            <a:stretch/>
          </p:blipFill>
          <p:spPr>
            <a:xfrm flipH="1">
              <a:off x="5881050" y="793699"/>
              <a:ext cx="737057" cy="710091"/>
            </a:xfrm>
            <a:prstGeom prst="rect">
              <a:avLst/>
            </a:prstGeom>
          </p:spPr>
        </p:pic>
        <p:sp>
          <p:nvSpPr>
            <p:cNvPr id="32" name="A">
              <a:extLst>
                <a:ext uri="{FF2B5EF4-FFF2-40B4-BE49-F238E27FC236}">
                  <a16:creationId xmlns:a16="http://schemas.microsoft.com/office/drawing/2014/main" id="{5060FE55-382F-1441-A1FB-F5FCDFFF7F91}"/>
                </a:ext>
              </a:extLst>
            </p:cNvPr>
            <p:cNvSpPr txBox="1"/>
            <p:nvPr/>
          </p:nvSpPr>
          <p:spPr>
            <a:xfrm>
              <a:off x="5909387" y="853342"/>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NettoOT-Bold" panose="02000800000000000000" pitchFamily="50" charset="0"/>
                </a:rPr>
                <a:t>A</a:t>
              </a:r>
            </a:p>
          </p:txBody>
        </p:sp>
        <p:sp>
          <p:nvSpPr>
            <p:cNvPr id="3" name="Answer A">
              <a:extLst>
                <a:ext uri="{FF2B5EF4-FFF2-40B4-BE49-F238E27FC236}">
                  <a16:creationId xmlns:a16="http://schemas.microsoft.com/office/drawing/2014/main" id="{E139ABF4-630B-DD42-8775-C199BE9C7172}"/>
                </a:ext>
              </a:extLst>
            </p:cNvPr>
            <p:cNvSpPr txBox="1"/>
            <p:nvPr/>
          </p:nvSpPr>
          <p:spPr>
            <a:xfrm>
              <a:off x="6775328" y="776410"/>
              <a:ext cx="4863393" cy="664763"/>
            </a:xfrm>
            <a:prstGeom prst="rect">
              <a:avLst/>
            </a:prstGeom>
            <a:noFill/>
          </p:spPr>
          <p:txBody>
            <a:bodyPr wrap="square" lIns="0" tIns="0" rIns="0" bIns="0" rtlCol="0">
              <a:noAutofit/>
            </a:bodyPr>
            <a:lstStyle/>
            <a:p>
              <a:pPr>
                <a:lnSpc>
                  <a:spcPts val="2400"/>
                </a:lnSpc>
              </a:pPr>
              <a:r>
                <a:rPr lang="en-US" sz="2200" dirty="0">
                  <a:solidFill>
                    <a:srgbClr val="009FAD"/>
                  </a:solidFill>
                  <a:latin typeface="NettoOT-Bold" panose="02000800000000000000" pitchFamily="50" charset="0"/>
                </a:rPr>
                <a:t>“Show the message to an adult you trust – it’s not okay for someone to do that.”</a:t>
              </a:r>
            </a:p>
          </p:txBody>
        </p:sp>
      </p:grpSp>
      <p:grpSp>
        <p:nvGrpSpPr>
          <p:cNvPr id="38" name="Group 37">
            <a:extLst>
              <a:ext uri="{FF2B5EF4-FFF2-40B4-BE49-F238E27FC236}">
                <a16:creationId xmlns:a16="http://schemas.microsoft.com/office/drawing/2014/main" id="{72F4BA2B-7313-CD42-BE6E-4D751FAF31A3}"/>
              </a:ext>
            </a:extLst>
          </p:cNvPr>
          <p:cNvGrpSpPr/>
          <p:nvPr/>
        </p:nvGrpSpPr>
        <p:grpSpPr>
          <a:xfrm>
            <a:off x="5881050" y="4496267"/>
            <a:ext cx="5926637" cy="1202057"/>
            <a:chOff x="5881050" y="3777447"/>
            <a:chExt cx="5926637" cy="1202057"/>
          </a:xfrm>
        </p:grpSpPr>
        <p:pic>
          <p:nvPicPr>
            <p:cNvPr id="33" name="Answer Icon D">
              <a:extLst>
                <a:ext uri="{FF2B5EF4-FFF2-40B4-BE49-F238E27FC236}">
                  <a16:creationId xmlns:a16="http://schemas.microsoft.com/office/drawing/2014/main" id="{FD0C722B-6A18-3A41-9841-091A5B305101}"/>
                </a:ext>
              </a:extLst>
            </p:cNvPr>
            <p:cNvPicPr>
              <a:picLocks noChangeAspect="1"/>
            </p:cNvPicPr>
            <p:nvPr/>
          </p:nvPicPr>
          <p:blipFill>
            <a:blip r:embed="rId3"/>
            <a:srcRect/>
            <a:stretch/>
          </p:blipFill>
          <p:spPr>
            <a:xfrm flipH="1">
              <a:off x="5881050" y="3807507"/>
              <a:ext cx="737057" cy="710091"/>
            </a:xfrm>
            <a:prstGeom prst="rect">
              <a:avLst/>
            </a:prstGeom>
          </p:spPr>
        </p:pic>
        <p:sp>
          <p:nvSpPr>
            <p:cNvPr id="34" name="D">
              <a:extLst>
                <a:ext uri="{FF2B5EF4-FFF2-40B4-BE49-F238E27FC236}">
                  <a16:creationId xmlns:a16="http://schemas.microsoft.com/office/drawing/2014/main" id="{456DCA69-41B8-E042-B75A-0E3D6F7D3430}"/>
                </a:ext>
              </a:extLst>
            </p:cNvPr>
            <p:cNvSpPr txBox="1"/>
            <p:nvPr/>
          </p:nvSpPr>
          <p:spPr>
            <a:xfrm>
              <a:off x="5909387" y="3867150"/>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NettoOT-Bold" panose="02000800000000000000" pitchFamily="50" charset="0"/>
                </a:rPr>
                <a:t>D</a:t>
              </a:r>
            </a:p>
          </p:txBody>
        </p:sp>
        <p:sp>
          <p:nvSpPr>
            <p:cNvPr id="7" name="Answer D">
              <a:extLst>
                <a:ext uri="{FF2B5EF4-FFF2-40B4-BE49-F238E27FC236}">
                  <a16:creationId xmlns:a16="http://schemas.microsoft.com/office/drawing/2014/main" id="{289447EB-5736-0F46-B179-D24CCE029CDA}"/>
                </a:ext>
              </a:extLst>
            </p:cNvPr>
            <p:cNvSpPr txBox="1"/>
            <p:nvPr/>
          </p:nvSpPr>
          <p:spPr>
            <a:xfrm>
              <a:off x="6775328" y="3777447"/>
              <a:ext cx="5032359" cy="1202057"/>
            </a:xfrm>
            <a:prstGeom prst="rect">
              <a:avLst/>
            </a:prstGeom>
            <a:noFill/>
          </p:spPr>
          <p:txBody>
            <a:bodyPr wrap="square" lIns="0" tIns="0" rIns="0" bIns="0" rtlCol="0">
              <a:noAutofit/>
            </a:bodyPr>
            <a:lstStyle/>
            <a:p>
              <a:pPr>
                <a:lnSpc>
                  <a:spcPts val="2400"/>
                </a:lnSpc>
              </a:pPr>
              <a:r>
                <a:rPr lang="en-US" sz="2200" dirty="0">
                  <a:solidFill>
                    <a:srgbClr val="009FAD"/>
                  </a:solidFill>
                  <a:latin typeface="NettoOT-Bold" panose="02000800000000000000" pitchFamily="50" charset="0"/>
                </a:rPr>
                <a:t>“Find a different naked photo online and send another edited picture back so they know how it feels.”</a:t>
              </a:r>
            </a:p>
          </p:txBody>
        </p:sp>
      </p:grpSp>
      <p:grpSp>
        <p:nvGrpSpPr>
          <p:cNvPr id="36" name="Group 35">
            <a:extLst>
              <a:ext uri="{FF2B5EF4-FFF2-40B4-BE49-F238E27FC236}">
                <a16:creationId xmlns:a16="http://schemas.microsoft.com/office/drawing/2014/main" id="{6C481014-A8CD-7840-BAE6-7A6651EE9E35}"/>
              </a:ext>
            </a:extLst>
          </p:cNvPr>
          <p:cNvGrpSpPr/>
          <p:nvPr/>
        </p:nvGrpSpPr>
        <p:grpSpPr>
          <a:xfrm>
            <a:off x="5881050" y="2575393"/>
            <a:ext cx="5757671" cy="982815"/>
            <a:chOff x="5881050" y="1660993"/>
            <a:chExt cx="5757671" cy="982815"/>
          </a:xfrm>
        </p:grpSpPr>
        <p:pic>
          <p:nvPicPr>
            <p:cNvPr id="5" name="Answer Icon B">
              <a:extLst>
                <a:ext uri="{FF2B5EF4-FFF2-40B4-BE49-F238E27FC236}">
                  <a16:creationId xmlns:a16="http://schemas.microsoft.com/office/drawing/2014/main" id="{E545CD7C-F00D-B247-806C-0FDDF2C4891E}"/>
                </a:ext>
              </a:extLst>
            </p:cNvPr>
            <p:cNvPicPr>
              <a:picLocks noChangeAspect="1"/>
            </p:cNvPicPr>
            <p:nvPr/>
          </p:nvPicPr>
          <p:blipFill>
            <a:blip r:embed="rId3"/>
            <a:srcRect/>
            <a:stretch/>
          </p:blipFill>
          <p:spPr>
            <a:xfrm flipH="1">
              <a:off x="5881050" y="1727094"/>
              <a:ext cx="737057" cy="710091"/>
            </a:xfrm>
            <a:prstGeom prst="rect">
              <a:avLst/>
            </a:prstGeom>
          </p:spPr>
        </p:pic>
        <p:sp>
          <p:nvSpPr>
            <p:cNvPr id="28" name="B">
              <a:extLst>
                <a:ext uri="{FF2B5EF4-FFF2-40B4-BE49-F238E27FC236}">
                  <a16:creationId xmlns:a16="http://schemas.microsoft.com/office/drawing/2014/main" id="{59ABF2D4-95C8-764A-A848-19F4F5023FF1}"/>
                </a:ext>
              </a:extLst>
            </p:cNvPr>
            <p:cNvSpPr txBox="1"/>
            <p:nvPr/>
          </p:nvSpPr>
          <p:spPr>
            <a:xfrm>
              <a:off x="5909387" y="1786737"/>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NettoOT-Bold" panose="02000800000000000000" pitchFamily="50" charset="0"/>
                </a:rPr>
                <a:t>B</a:t>
              </a:r>
            </a:p>
          </p:txBody>
        </p:sp>
        <p:sp>
          <p:nvSpPr>
            <p:cNvPr id="8" name="Answer B">
              <a:extLst>
                <a:ext uri="{FF2B5EF4-FFF2-40B4-BE49-F238E27FC236}">
                  <a16:creationId xmlns:a16="http://schemas.microsoft.com/office/drawing/2014/main" id="{B347FE49-291F-2C40-9A4D-F90D60C5B975}"/>
                </a:ext>
              </a:extLst>
            </p:cNvPr>
            <p:cNvSpPr txBox="1"/>
            <p:nvPr/>
          </p:nvSpPr>
          <p:spPr>
            <a:xfrm>
              <a:off x="6775328" y="1660993"/>
              <a:ext cx="4863393" cy="982815"/>
            </a:xfrm>
            <a:prstGeom prst="rect">
              <a:avLst/>
            </a:prstGeom>
            <a:noFill/>
          </p:spPr>
          <p:txBody>
            <a:bodyPr wrap="square" lIns="0" tIns="0" rIns="0" bIns="0" rtlCol="0">
              <a:noAutofit/>
            </a:bodyPr>
            <a:lstStyle/>
            <a:p>
              <a:pPr>
                <a:lnSpc>
                  <a:spcPts val="2400"/>
                </a:lnSpc>
              </a:pPr>
              <a:r>
                <a:rPr lang="en-US" sz="2200" dirty="0">
                  <a:solidFill>
                    <a:srgbClr val="009FAD"/>
                  </a:solidFill>
                  <a:latin typeface="NettoOT-Bold" panose="02000800000000000000" pitchFamily="50" charset="0"/>
                </a:rPr>
                <a:t>“Laugh with everyone else – send a laughing emoji to show that you get the joke.” </a:t>
              </a:r>
            </a:p>
          </p:txBody>
        </p:sp>
      </p:grpSp>
      <p:graphicFrame>
        <p:nvGraphicFramePr>
          <p:cNvPr id="24" name="Footer Note">
            <a:extLst>
              <a:ext uri="{FF2B5EF4-FFF2-40B4-BE49-F238E27FC236}">
                <a16:creationId xmlns:a16="http://schemas.microsoft.com/office/drawing/2014/main" id="{3196D87C-2854-B942-AA5E-7F4BD4CD66EF}"/>
              </a:ext>
            </a:extLst>
          </p:cNvPr>
          <p:cNvGraphicFramePr>
            <a:graphicFrameLocks noChangeAspect="1"/>
          </p:cNvGraphicFramePr>
          <p:nvPr>
            <p:extLst>
              <p:ext uri="{D42A27DB-BD31-4B8C-83A1-F6EECF244321}">
                <p14:modId xmlns:p14="http://schemas.microsoft.com/office/powerpoint/2010/main" val="1617053064"/>
              </p:ext>
            </p:extLst>
          </p:nvPr>
        </p:nvGraphicFramePr>
        <p:xfrm>
          <a:off x="5864225" y="6016625"/>
          <a:ext cx="5943600" cy="1333500"/>
        </p:xfrm>
        <a:graphic>
          <a:graphicData uri="http://schemas.openxmlformats.org/presentationml/2006/ole">
            <mc:AlternateContent xmlns:mc="http://schemas.openxmlformats.org/markup-compatibility/2006">
              <mc:Choice xmlns:v="urn:schemas-microsoft-com:vml" Requires="v">
                <p:oleObj name="Document" r:id="rId4" imgW="5943600" imgH="1333500" progId="Word.Document.12">
                  <p:embed/>
                </p:oleObj>
              </mc:Choice>
              <mc:Fallback>
                <p:oleObj name="Document" r:id="rId4" imgW="5943600" imgH="1333500" progId="Word.Document.12">
                  <p:embed/>
                  <p:pic>
                    <p:nvPicPr>
                      <p:cNvPr id="24" name="Footer Note">
                        <a:extLst>
                          <a:ext uri="{FF2B5EF4-FFF2-40B4-BE49-F238E27FC236}">
                            <a16:creationId xmlns:a16="http://schemas.microsoft.com/office/drawing/2014/main" id="{3196D87C-2854-B942-AA5E-7F4BD4CD66EF}"/>
                          </a:ext>
                        </a:extLst>
                      </p:cNvPr>
                      <p:cNvPicPr/>
                      <p:nvPr/>
                    </p:nvPicPr>
                    <p:blipFill>
                      <a:blip r:embed="rId5"/>
                      <a:stretch>
                        <a:fillRect/>
                      </a:stretch>
                    </p:blipFill>
                    <p:spPr>
                      <a:xfrm>
                        <a:off x="5864225" y="6016625"/>
                        <a:ext cx="5943600" cy="1333500"/>
                      </a:xfrm>
                      <a:prstGeom prst="rect">
                        <a:avLst/>
                      </a:prstGeom>
                    </p:spPr>
                  </p:pic>
                </p:oleObj>
              </mc:Fallback>
            </mc:AlternateContent>
          </a:graphicData>
        </a:graphic>
      </p:graphicFrame>
      <p:sp>
        <p:nvSpPr>
          <p:cNvPr id="2" name="Question">
            <a:extLst>
              <a:ext uri="{FF2B5EF4-FFF2-40B4-BE49-F238E27FC236}">
                <a16:creationId xmlns:a16="http://schemas.microsoft.com/office/drawing/2014/main" id="{3016EBD5-2C50-E94B-A589-B3366DBD4E36}"/>
              </a:ext>
            </a:extLst>
          </p:cNvPr>
          <p:cNvSpPr txBox="1"/>
          <p:nvPr/>
        </p:nvSpPr>
        <p:spPr>
          <a:xfrm>
            <a:off x="1269052" y="2829397"/>
            <a:ext cx="3535424" cy="3160148"/>
          </a:xfrm>
          <a:prstGeom prst="rect">
            <a:avLst/>
          </a:prstGeom>
          <a:noFill/>
        </p:spPr>
        <p:txBody>
          <a:bodyPr wrap="square" lIns="0" tIns="0" rIns="0" bIns="0" rtlCol="0">
            <a:noAutofit/>
          </a:bodyPr>
          <a:lstStyle/>
          <a:p>
            <a:pPr>
              <a:lnSpc>
                <a:spcPts val="2300"/>
              </a:lnSpc>
            </a:pPr>
            <a:r>
              <a:rPr lang="en-US" sz="2200" b="1" dirty="0">
                <a:solidFill>
                  <a:schemeClr val="bg1"/>
                </a:solidFill>
                <a:latin typeface="NettoOT-Bold" panose="02000800000000000000" pitchFamily="50" charset="0"/>
              </a:rPr>
              <a:t>5.</a:t>
            </a:r>
          </a:p>
          <a:p>
            <a:pPr>
              <a:lnSpc>
                <a:spcPts val="2400"/>
              </a:lnSpc>
            </a:pPr>
            <a:r>
              <a:rPr lang="en-US" sz="2200" dirty="0">
                <a:solidFill>
                  <a:schemeClr val="bg1"/>
                </a:solidFill>
                <a:latin typeface="NettoOT-Bold" panose="02000800000000000000" pitchFamily="50" charset="0"/>
              </a:rPr>
              <a:t>During a science lesson Ivan’s teacher shows a picture of a naked body and asks the class to label the body parts. One of Ivan’s classmates takes a photo of it and edits Ivan’s face on to it. </a:t>
            </a:r>
          </a:p>
        </p:txBody>
      </p:sp>
      <p:grpSp>
        <p:nvGrpSpPr>
          <p:cNvPr id="37" name="Group 36">
            <a:extLst>
              <a:ext uri="{FF2B5EF4-FFF2-40B4-BE49-F238E27FC236}">
                <a16:creationId xmlns:a16="http://schemas.microsoft.com/office/drawing/2014/main" id="{003FB6AC-219F-6246-B020-2D630736C7CE}"/>
              </a:ext>
            </a:extLst>
          </p:cNvPr>
          <p:cNvGrpSpPr/>
          <p:nvPr/>
        </p:nvGrpSpPr>
        <p:grpSpPr>
          <a:xfrm>
            <a:off x="5881050" y="3553712"/>
            <a:ext cx="5757671" cy="785053"/>
            <a:chOff x="5881050" y="2856285"/>
            <a:chExt cx="5757671" cy="785053"/>
          </a:xfrm>
        </p:grpSpPr>
        <p:pic>
          <p:nvPicPr>
            <p:cNvPr id="29" name="Answer Icon C">
              <a:extLst>
                <a:ext uri="{FF2B5EF4-FFF2-40B4-BE49-F238E27FC236}">
                  <a16:creationId xmlns:a16="http://schemas.microsoft.com/office/drawing/2014/main" id="{834FC38A-5413-EB4D-BE37-663A236C47F2}"/>
                </a:ext>
              </a:extLst>
            </p:cNvPr>
            <p:cNvPicPr>
              <a:picLocks noChangeAspect="1"/>
            </p:cNvPicPr>
            <p:nvPr/>
          </p:nvPicPr>
          <p:blipFill>
            <a:blip r:embed="rId3"/>
            <a:srcRect/>
            <a:stretch/>
          </p:blipFill>
          <p:spPr>
            <a:xfrm flipH="1">
              <a:off x="5881050" y="2856285"/>
              <a:ext cx="737057" cy="710091"/>
            </a:xfrm>
            <a:prstGeom prst="rect">
              <a:avLst/>
            </a:prstGeom>
          </p:spPr>
        </p:pic>
        <p:sp>
          <p:nvSpPr>
            <p:cNvPr id="30" name="C">
              <a:extLst>
                <a:ext uri="{FF2B5EF4-FFF2-40B4-BE49-F238E27FC236}">
                  <a16:creationId xmlns:a16="http://schemas.microsoft.com/office/drawing/2014/main" id="{540FC45C-A4EB-7344-B55A-0C75485CDB4C}"/>
                </a:ext>
              </a:extLst>
            </p:cNvPr>
            <p:cNvSpPr txBox="1"/>
            <p:nvPr/>
          </p:nvSpPr>
          <p:spPr>
            <a:xfrm>
              <a:off x="5909387" y="2915928"/>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NettoOT-Bold" panose="02000800000000000000" pitchFamily="50" charset="0"/>
                </a:rPr>
                <a:t>C</a:t>
              </a:r>
            </a:p>
          </p:txBody>
        </p:sp>
        <p:sp>
          <p:nvSpPr>
            <p:cNvPr id="9" name="Answer C">
              <a:extLst>
                <a:ext uri="{FF2B5EF4-FFF2-40B4-BE49-F238E27FC236}">
                  <a16:creationId xmlns:a16="http://schemas.microsoft.com/office/drawing/2014/main" id="{186A3DDF-549F-A84D-9FEB-62F48919C760}"/>
                </a:ext>
              </a:extLst>
            </p:cNvPr>
            <p:cNvSpPr txBox="1"/>
            <p:nvPr/>
          </p:nvSpPr>
          <p:spPr>
            <a:xfrm>
              <a:off x="6775328" y="2887122"/>
              <a:ext cx="4863393" cy="754216"/>
            </a:xfrm>
            <a:prstGeom prst="rect">
              <a:avLst/>
            </a:prstGeom>
            <a:noFill/>
          </p:spPr>
          <p:txBody>
            <a:bodyPr wrap="square" lIns="0" tIns="0" rIns="0" bIns="0" rtlCol="0">
              <a:noAutofit/>
            </a:bodyPr>
            <a:lstStyle/>
            <a:p>
              <a:pPr>
                <a:lnSpc>
                  <a:spcPts val="2400"/>
                </a:lnSpc>
              </a:pPr>
              <a:r>
                <a:rPr lang="en-US" sz="2200" dirty="0">
                  <a:solidFill>
                    <a:srgbClr val="009FAD"/>
                  </a:solidFill>
                  <a:latin typeface="NettoOT-Bold" panose="02000800000000000000" pitchFamily="50" charset="0"/>
                </a:rPr>
                <a:t>“Ignore it – bullies like that just want attention anyway, so don’t give them it.”</a:t>
              </a:r>
            </a:p>
          </p:txBody>
        </p:sp>
      </p:grpSp>
      <p:sp>
        <p:nvSpPr>
          <p:cNvPr id="27" name="Qustion Title">
            <a:extLst>
              <a:ext uri="{FF2B5EF4-FFF2-40B4-BE49-F238E27FC236}">
                <a16:creationId xmlns:a16="http://schemas.microsoft.com/office/drawing/2014/main" id="{B1851D34-EF2C-DF45-AC8B-D1EB327AD678}"/>
              </a:ext>
            </a:extLst>
          </p:cNvPr>
          <p:cNvSpPr txBox="1"/>
          <p:nvPr/>
        </p:nvSpPr>
        <p:spPr>
          <a:xfrm>
            <a:off x="5864087" y="1077279"/>
            <a:ext cx="5060587" cy="575075"/>
          </a:xfrm>
          <a:prstGeom prst="rect">
            <a:avLst/>
          </a:prstGeom>
          <a:noFill/>
        </p:spPr>
        <p:txBody>
          <a:bodyPr wrap="square" lIns="0" tIns="0" rIns="0" bIns="0" rtlCol="0">
            <a:noAutofit/>
          </a:bodyPr>
          <a:lstStyle/>
          <a:p>
            <a:pPr>
              <a:lnSpc>
                <a:spcPts val="4200"/>
              </a:lnSpc>
              <a:spcAft>
                <a:spcPts val="1200"/>
              </a:spcAft>
            </a:pPr>
            <a:r>
              <a:rPr lang="en-US" sz="2600" b="1" dirty="0">
                <a:solidFill>
                  <a:srgbClr val="009FAD"/>
                </a:solidFill>
                <a:latin typeface="NettoOT-Bold" panose="02000800000000000000" pitchFamily="50" charset="0"/>
              </a:rPr>
              <a:t>What advice would you give Ivan?</a:t>
            </a:r>
          </a:p>
        </p:txBody>
      </p:sp>
      <p:sp>
        <p:nvSpPr>
          <p:cNvPr id="10" name="TextBox 9">
            <a:extLst>
              <a:ext uri="{FF2B5EF4-FFF2-40B4-BE49-F238E27FC236}">
                <a16:creationId xmlns:a16="http://schemas.microsoft.com/office/drawing/2014/main" id="{7BFD2AF2-81DA-F34B-9C65-2B847181054E}"/>
              </a:ext>
            </a:extLst>
          </p:cNvPr>
          <p:cNvSpPr txBox="1"/>
          <p:nvPr/>
        </p:nvSpPr>
        <p:spPr>
          <a:xfrm>
            <a:off x="7117048" y="-2411404"/>
            <a:ext cx="5827645" cy="1202057"/>
          </a:xfrm>
          <a:prstGeom prst="rect">
            <a:avLst/>
          </a:prstGeom>
          <a:noFill/>
        </p:spPr>
        <p:txBody>
          <a:bodyPr wrap="square" lIns="0" tIns="0" rIns="0" bIns="0" rtlCol="0">
            <a:noAutofit/>
          </a:bodyPr>
          <a:lstStyle/>
          <a:p>
            <a:pPr>
              <a:lnSpc>
                <a:spcPts val="2100"/>
              </a:lnSpc>
            </a:pPr>
            <a:r>
              <a:rPr lang="en-US" sz="1900" dirty="0">
                <a:solidFill>
                  <a:srgbClr val="E41B7C"/>
                </a:solidFill>
                <a:latin typeface="NettoOT-Bold" panose="02000800000000000000" pitchFamily="50" charset="0"/>
              </a:rPr>
              <a:t>Online challenges can be fun but think carefully about whether they are putting anyone at risk or making others feel uncomfortable. Not everyone finds the same things funny and if there’s any chance you’re going to upset someone, it’s best not to join in.</a:t>
            </a:r>
          </a:p>
        </p:txBody>
      </p:sp>
    </p:spTree>
    <p:extLst>
      <p:ext uri="{BB962C8B-B14F-4D97-AF65-F5344CB8AC3E}">
        <p14:creationId xmlns:p14="http://schemas.microsoft.com/office/powerpoint/2010/main" val="370833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par>
                          <p:cTn id="11" fill="hold">
                            <p:stCondLst>
                              <p:cond delay="2000"/>
                            </p:stCondLst>
                            <p:childTnLst>
                              <p:par>
                                <p:cTn id="12" presetID="10" presetClass="entr" presetSubtype="0" fill="hold" grpId="0" nodeType="afterEffect">
                                  <p:stCondLst>
                                    <p:cond delay="100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500"/>
                            </p:stCondLst>
                            <p:childTnLst>
                              <p:par>
                                <p:cTn id="21" presetID="10" presetClass="entr" presetSubtype="0" fill="hold" nodeType="afterEffect">
                                  <p:stCondLst>
                                    <p:cond delay="50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1500"/>
                            </p:stCondLst>
                            <p:childTnLst>
                              <p:par>
                                <p:cTn id="25" presetID="10" presetClass="entr" presetSubtype="0" fill="hold" nodeType="afterEffect">
                                  <p:stCondLst>
                                    <p:cond delay="50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par>
                          <p:cTn id="28" fill="hold">
                            <p:stCondLst>
                              <p:cond delay="2500"/>
                            </p:stCondLst>
                            <p:childTnLst>
                              <p:par>
                                <p:cTn id="29" presetID="10" presetClass="entr" presetSubtype="0" fill="hold" nodeType="afterEffect">
                                  <p:stCondLst>
                                    <p:cond delay="50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6"/>
                                        </p:tgtEl>
                                      </p:cBhvr>
                                    </p:animEffect>
                                    <p:set>
                                      <p:cBhvr>
                                        <p:cTn id="36" dur="1" fill="hold">
                                          <p:stCondLst>
                                            <p:cond delay="499"/>
                                          </p:stCondLst>
                                        </p:cTn>
                                        <p:tgtEl>
                                          <p:spTgt spid="36"/>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38"/>
                                        </p:tgtEl>
                                      </p:cBhvr>
                                    </p:animEffect>
                                    <p:set>
                                      <p:cBhvr>
                                        <p:cTn id="39" dur="1" fill="hold">
                                          <p:stCondLst>
                                            <p:cond delay="499"/>
                                          </p:stCondLst>
                                        </p:cTn>
                                        <p:tgtEl>
                                          <p:spTgt spid="38"/>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37"/>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0" presetClass="path" presetSubtype="0" accel="50000" decel="50000" fill="hold" nodeType="withEffect">
                                  <p:stCondLst>
                                    <p:cond delay="0"/>
                                  </p:stCondLst>
                                  <p:childTnLst>
                                    <p:animMotion origin="layout" path="M 0.00091 0.03217 L 0.00091 -0.49908 " pathEditMode="relative" rAng="0" ptsTypes="AA">
                                      <p:cBhvr>
                                        <p:cTn id="46" dur="1000" fill="hold"/>
                                        <p:tgtEl>
                                          <p:spTgt spid="24"/>
                                        </p:tgtEl>
                                        <p:attrNameLst>
                                          <p:attrName>ppt_x</p:attrName>
                                          <p:attrName>ppt_y</p:attrName>
                                        </p:attrNameLst>
                                      </p:cBhvr>
                                      <p:rCtr x="0" y="-265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F3A90325-A30A-D84D-BEB6-DFEF93DEF29D}"/>
              </a:ext>
            </a:extLst>
          </p:cNvPr>
          <p:cNvPicPr>
            <a:picLocks noChangeAspect="1"/>
          </p:cNvPicPr>
          <p:nvPr/>
        </p:nvPicPr>
        <p:blipFill>
          <a:blip r:embed="rId2"/>
          <a:srcRect/>
          <a:stretch/>
        </p:blipFill>
        <p:spPr>
          <a:xfrm>
            <a:off x="-4164352" y="-243016"/>
            <a:ext cx="9554377" cy="7228641"/>
          </a:xfrm>
          <a:prstGeom prst="rect">
            <a:avLst/>
          </a:prstGeom>
        </p:spPr>
      </p:pic>
      <p:grpSp>
        <p:nvGrpSpPr>
          <p:cNvPr id="35" name="Group 34">
            <a:extLst>
              <a:ext uri="{FF2B5EF4-FFF2-40B4-BE49-F238E27FC236}">
                <a16:creationId xmlns:a16="http://schemas.microsoft.com/office/drawing/2014/main" id="{47566832-4369-9B40-92A4-1B66EB5E77B3}"/>
              </a:ext>
            </a:extLst>
          </p:cNvPr>
          <p:cNvGrpSpPr/>
          <p:nvPr/>
        </p:nvGrpSpPr>
        <p:grpSpPr>
          <a:xfrm>
            <a:off x="5881050" y="1740686"/>
            <a:ext cx="5757671" cy="727380"/>
            <a:chOff x="5881050" y="776410"/>
            <a:chExt cx="5757671" cy="727380"/>
          </a:xfrm>
        </p:grpSpPr>
        <p:pic>
          <p:nvPicPr>
            <p:cNvPr id="31" name="Answer Icon A">
              <a:extLst>
                <a:ext uri="{FF2B5EF4-FFF2-40B4-BE49-F238E27FC236}">
                  <a16:creationId xmlns:a16="http://schemas.microsoft.com/office/drawing/2014/main" id="{FD9A878C-C52B-C743-B7F3-AD73F179518C}"/>
                </a:ext>
              </a:extLst>
            </p:cNvPr>
            <p:cNvPicPr>
              <a:picLocks noChangeAspect="1"/>
            </p:cNvPicPr>
            <p:nvPr/>
          </p:nvPicPr>
          <p:blipFill>
            <a:blip r:embed="rId3"/>
            <a:srcRect/>
            <a:stretch/>
          </p:blipFill>
          <p:spPr>
            <a:xfrm flipH="1">
              <a:off x="5881050" y="793699"/>
              <a:ext cx="737057" cy="710091"/>
            </a:xfrm>
            <a:prstGeom prst="rect">
              <a:avLst/>
            </a:prstGeom>
          </p:spPr>
        </p:pic>
        <p:sp>
          <p:nvSpPr>
            <p:cNvPr id="32" name="A">
              <a:extLst>
                <a:ext uri="{FF2B5EF4-FFF2-40B4-BE49-F238E27FC236}">
                  <a16:creationId xmlns:a16="http://schemas.microsoft.com/office/drawing/2014/main" id="{5060FE55-382F-1441-A1FB-F5FCDFFF7F91}"/>
                </a:ext>
              </a:extLst>
            </p:cNvPr>
            <p:cNvSpPr txBox="1"/>
            <p:nvPr/>
          </p:nvSpPr>
          <p:spPr>
            <a:xfrm>
              <a:off x="5909387" y="853342"/>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NettoOT-Bold" panose="02000800000000000000" pitchFamily="50" charset="0"/>
                </a:rPr>
                <a:t>A</a:t>
              </a:r>
            </a:p>
          </p:txBody>
        </p:sp>
        <p:sp>
          <p:nvSpPr>
            <p:cNvPr id="3" name="Answer A">
              <a:extLst>
                <a:ext uri="{FF2B5EF4-FFF2-40B4-BE49-F238E27FC236}">
                  <a16:creationId xmlns:a16="http://schemas.microsoft.com/office/drawing/2014/main" id="{E139ABF4-630B-DD42-8775-C199BE9C7172}"/>
                </a:ext>
              </a:extLst>
            </p:cNvPr>
            <p:cNvSpPr txBox="1"/>
            <p:nvPr/>
          </p:nvSpPr>
          <p:spPr>
            <a:xfrm>
              <a:off x="6775328" y="776410"/>
              <a:ext cx="4863393" cy="664763"/>
            </a:xfrm>
            <a:prstGeom prst="rect">
              <a:avLst/>
            </a:prstGeom>
            <a:noFill/>
          </p:spPr>
          <p:txBody>
            <a:bodyPr wrap="square" lIns="0" tIns="0" rIns="0" bIns="0" rtlCol="0">
              <a:noAutofit/>
            </a:bodyPr>
            <a:lstStyle/>
            <a:p>
              <a:pPr>
                <a:lnSpc>
                  <a:spcPts val="2400"/>
                </a:lnSpc>
              </a:pPr>
              <a:r>
                <a:rPr lang="en-US" sz="2200" dirty="0">
                  <a:solidFill>
                    <a:srgbClr val="009FAD"/>
                  </a:solidFill>
                  <a:latin typeface="NettoOT-Bold" panose="02000800000000000000" pitchFamily="50" charset="0"/>
                </a:rPr>
                <a:t>Report the unkind comments online and tell an adult about them offline.</a:t>
              </a:r>
            </a:p>
          </p:txBody>
        </p:sp>
      </p:grpSp>
      <p:grpSp>
        <p:nvGrpSpPr>
          <p:cNvPr id="38" name="Group 37">
            <a:extLst>
              <a:ext uri="{FF2B5EF4-FFF2-40B4-BE49-F238E27FC236}">
                <a16:creationId xmlns:a16="http://schemas.microsoft.com/office/drawing/2014/main" id="{72F4BA2B-7313-CD42-BE6E-4D751FAF31A3}"/>
              </a:ext>
            </a:extLst>
          </p:cNvPr>
          <p:cNvGrpSpPr/>
          <p:nvPr/>
        </p:nvGrpSpPr>
        <p:grpSpPr>
          <a:xfrm>
            <a:off x="5897234" y="4659431"/>
            <a:ext cx="5910453" cy="1202057"/>
            <a:chOff x="5897234" y="3777447"/>
            <a:chExt cx="5910453" cy="1202057"/>
          </a:xfrm>
        </p:grpSpPr>
        <p:pic>
          <p:nvPicPr>
            <p:cNvPr id="33" name="Answer Icon D">
              <a:extLst>
                <a:ext uri="{FF2B5EF4-FFF2-40B4-BE49-F238E27FC236}">
                  <a16:creationId xmlns:a16="http://schemas.microsoft.com/office/drawing/2014/main" id="{FD0C722B-6A18-3A41-9841-091A5B305101}"/>
                </a:ext>
              </a:extLst>
            </p:cNvPr>
            <p:cNvPicPr>
              <a:picLocks noChangeAspect="1"/>
            </p:cNvPicPr>
            <p:nvPr/>
          </p:nvPicPr>
          <p:blipFill>
            <a:blip r:embed="rId3"/>
            <a:srcRect/>
            <a:stretch/>
          </p:blipFill>
          <p:spPr>
            <a:xfrm flipH="1">
              <a:off x="5897234" y="3807507"/>
              <a:ext cx="737057" cy="710091"/>
            </a:xfrm>
            <a:prstGeom prst="rect">
              <a:avLst/>
            </a:prstGeom>
          </p:spPr>
        </p:pic>
        <p:sp>
          <p:nvSpPr>
            <p:cNvPr id="34" name="D">
              <a:extLst>
                <a:ext uri="{FF2B5EF4-FFF2-40B4-BE49-F238E27FC236}">
                  <a16:creationId xmlns:a16="http://schemas.microsoft.com/office/drawing/2014/main" id="{456DCA69-41B8-E042-B75A-0E3D6F7D3430}"/>
                </a:ext>
              </a:extLst>
            </p:cNvPr>
            <p:cNvSpPr txBox="1"/>
            <p:nvPr/>
          </p:nvSpPr>
          <p:spPr>
            <a:xfrm>
              <a:off x="5909387" y="3867150"/>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NettoOT-Bold" panose="02000800000000000000" pitchFamily="50" charset="0"/>
                </a:rPr>
                <a:t>D</a:t>
              </a:r>
            </a:p>
          </p:txBody>
        </p:sp>
        <p:sp>
          <p:nvSpPr>
            <p:cNvPr id="7" name="Answer D">
              <a:extLst>
                <a:ext uri="{FF2B5EF4-FFF2-40B4-BE49-F238E27FC236}">
                  <a16:creationId xmlns:a16="http://schemas.microsoft.com/office/drawing/2014/main" id="{289447EB-5736-0F46-B179-D24CCE029CDA}"/>
                </a:ext>
              </a:extLst>
            </p:cNvPr>
            <p:cNvSpPr txBox="1"/>
            <p:nvPr/>
          </p:nvSpPr>
          <p:spPr>
            <a:xfrm>
              <a:off x="6775328" y="3777447"/>
              <a:ext cx="5032359" cy="1202057"/>
            </a:xfrm>
            <a:prstGeom prst="rect">
              <a:avLst/>
            </a:prstGeom>
            <a:noFill/>
          </p:spPr>
          <p:txBody>
            <a:bodyPr wrap="square" lIns="0" tIns="0" rIns="0" bIns="0" rtlCol="0">
              <a:noAutofit/>
            </a:bodyPr>
            <a:lstStyle/>
            <a:p>
              <a:pPr>
                <a:lnSpc>
                  <a:spcPts val="2400"/>
                </a:lnSpc>
              </a:pPr>
              <a:r>
                <a:rPr lang="en-US" sz="2200" dirty="0">
                  <a:solidFill>
                    <a:srgbClr val="009FAD"/>
                  </a:solidFill>
                  <a:latin typeface="NettoOT-Bold" panose="02000800000000000000" pitchFamily="50" charset="0"/>
                </a:rPr>
                <a:t>Ignore it all – Malik shouldn’t hurt Archie but also shouldn’t lie.</a:t>
              </a:r>
            </a:p>
          </p:txBody>
        </p:sp>
      </p:grpSp>
      <p:grpSp>
        <p:nvGrpSpPr>
          <p:cNvPr id="36" name="Group 35">
            <a:extLst>
              <a:ext uri="{FF2B5EF4-FFF2-40B4-BE49-F238E27FC236}">
                <a16:creationId xmlns:a16="http://schemas.microsoft.com/office/drawing/2014/main" id="{6C481014-A8CD-7840-BAE6-7A6651EE9E35}"/>
              </a:ext>
            </a:extLst>
          </p:cNvPr>
          <p:cNvGrpSpPr/>
          <p:nvPr/>
        </p:nvGrpSpPr>
        <p:grpSpPr>
          <a:xfrm>
            <a:off x="5897234" y="2625269"/>
            <a:ext cx="5741487" cy="982815"/>
            <a:chOff x="5897234" y="1660993"/>
            <a:chExt cx="5741487" cy="982815"/>
          </a:xfrm>
        </p:grpSpPr>
        <p:pic>
          <p:nvPicPr>
            <p:cNvPr id="5" name="Answer Icon B">
              <a:extLst>
                <a:ext uri="{FF2B5EF4-FFF2-40B4-BE49-F238E27FC236}">
                  <a16:creationId xmlns:a16="http://schemas.microsoft.com/office/drawing/2014/main" id="{E545CD7C-F00D-B247-806C-0FDDF2C4891E}"/>
                </a:ext>
              </a:extLst>
            </p:cNvPr>
            <p:cNvPicPr>
              <a:picLocks noChangeAspect="1"/>
            </p:cNvPicPr>
            <p:nvPr/>
          </p:nvPicPr>
          <p:blipFill>
            <a:blip r:embed="rId3"/>
            <a:srcRect/>
            <a:stretch/>
          </p:blipFill>
          <p:spPr>
            <a:xfrm flipH="1">
              <a:off x="5897234" y="1710910"/>
              <a:ext cx="737057" cy="710091"/>
            </a:xfrm>
            <a:prstGeom prst="rect">
              <a:avLst/>
            </a:prstGeom>
          </p:spPr>
        </p:pic>
        <p:sp>
          <p:nvSpPr>
            <p:cNvPr id="28" name="B">
              <a:extLst>
                <a:ext uri="{FF2B5EF4-FFF2-40B4-BE49-F238E27FC236}">
                  <a16:creationId xmlns:a16="http://schemas.microsoft.com/office/drawing/2014/main" id="{59ABF2D4-95C8-764A-A848-19F4F5023FF1}"/>
                </a:ext>
              </a:extLst>
            </p:cNvPr>
            <p:cNvSpPr txBox="1"/>
            <p:nvPr/>
          </p:nvSpPr>
          <p:spPr>
            <a:xfrm>
              <a:off x="5909387" y="1786737"/>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NettoOT-Bold" panose="02000800000000000000" pitchFamily="50" charset="0"/>
                </a:rPr>
                <a:t>B</a:t>
              </a:r>
            </a:p>
          </p:txBody>
        </p:sp>
        <p:sp>
          <p:nvSpPr>
            <p:cNvPr id="8" name="Answer B">
              <a:extLst>
                <a:ext uri="{FF2B5EF4-FFF2-40B4-BE49-F238E27FC236}">
                  <a16:creationId xmlns:a16="http://schemas.microsoft.com/office/drawing/2014/main" id="{B347FE49-291F-2C40-9A4D-F90D60C5B975}"/>
                </a:ext>
              </a:extLst>
            </p:cNvPr>
            <p:cNvSpPr txBox="1"/>
            <p:nvPr/>
          </p:nvSpPr>
          <p:spPr>
            <a:xfrm>
              <a:off x="6775328" y="1660993"/>
              <a:ext cx="4863393" cy="982815"/>
            </a:xfrm>
            <a:prstGeom prst="rect">
              <a:avLst/>
            </a:prstGeom>
            <a:noFill/>
          </p:spPr>
          <p:txBody>
            <a:bodyPr wrap="square" lIns="0" tIns="0" rIns="0" bIns="0" rtlCol="0">
              <a:noAutofit/>
            </a:bodyPr>
            <a:lstStyle/>
            <a:p>
              <a:pPr>
                <a:lnSpc>
                  <a:spcPts val="2400"/>
                </a:lnSpc>
              </a:pPr>
              <a:r>
                <a:rPr lang="en-US" sz="2200" dirty="0">
                  <a:solidFill>
                    <a:srgbClr val="009FAD"/>
                  </a:solidFill>
                  <a:latin typeface="NettoOT-Bold" panose="02000800000000000000" pitchFamily="50" charset="0"/>
                </a:rPr>
                <a:t>Be honest - send Archie a message telling them that the photos don’t look very good and they should take them down.</a:t>
              </a:r>
            </a:p>
          </p:txBody>
        </p:sp>
      </p:grpSp>
      <p:graphicFrame>
        <p:nvGraphicFramePr>
          <p:cNvPr id="24" name="Footer Note">
            <a:extLst>
              <a:ext uri="{FF2B5EF4-FFF2-40B4-BE49-F238E27FC236}">
                <a16:creationId xmlns:a16="http://schemas.microsoft.com/office/drawing/2014/main" id="{3196D87C-2854-B942-AA5E-7F4BD4CD66EF}"/>
              </a:ext>
            </a:extLst>
          </p:cNvPr>
          <p:cNvGraphicFramePr>
            <a:graphicFrameLocks noChangeAspect="1"/>
          </p:cNvGraphicFramePr>
          <p:nvPr>
            <p:extLst>
              <p:ext uri="{D42A27DB-BD31-4B8C-83A1-F6EECF244321}">
                <p14:modId xmlns:p14="http://schemas.microsoft.com/office/powerpoint/2010/main" val="2493621758"/>
              </p:ext>
            </p:extLst>
          </p:nvPr>
        </p:nvGraphicFramePr>
        <p:xfrm>
          <a:off x="5864225" y="6066501"/>
          <a:ext cx="5943600" cy="1333500"/>
        </p:xfrm>
        <a:graphic>
          <a:graphicData uri="http://schemas.openxmlformats.org/presentationml/2006/ole">
            <mc:AlternateContent xmlns:mc="http://schemas.openxmlformats.org/markup-compatibility/2006">
              <mc:Choice xmlns:v="urn:schemas-microsoft-com:vml" Requires="v">
                <p:oleObj name="Document" r:id="rId4" imgW="5943600" imgH="1333500" progId="Word.Document.12">
                  <p:embed/>
                </p:oleObj>
              </mc:Choice>
              <mc:Fallback>
                <p:oleObj name="Document" r:id="rId4" imgW="5943600" imgH="1333500" progId="Word.Document.12">
                  <p:embed/>
                  <p:pic>
                    <p:nvPicPr>
                      <p:cNvPr id="24" name="Footer Note">
                        <a:extLst>
                          <a:ext uri="{FF2B5EF4-FFF2-40B4-BE49-F238E27FC236}">
                            <a16:creationId xmlns:a16="http://schemas.microsoft.com/office/drawing/2014/main" id="{3196D87C-2854-B942-AA5E-7F4BD4CD66EF}"/>
                          </a:ext>
                        </a:extLst>
                      </p:cNvPr>
                      <p:cNvPicPr/>
                      <p:nvPr/>
                    </p:nvPicPr>
                    <p:blipFill>
                      <a:blip r:embed="rId5"/>
                      <a:stretch>
                        <a:fillRect/>
                      </a:stretch>
                    </p:blipFill>
                    <p:spPr>
                      <a:xfrm>
                        <a:off x="5864225" y="6066501"/>
                        <a:ext cx="5943600" cy="1333500"/>
                      </a:xfrm>
                      <a:prstGeom prst="rect">
                        <a:avLst/>
                      </a:prstGeom>
                    </p:spPr>
                  </p:pic>
                </p:oleObj>
              </mc:Fallback>
            </mc:AlternateContent>
          </a:graphicData>
        </a:graphic>
      </p:graphicFrame>
      <p:sp>
        <p:nvSpPr>
          <p:cNvPr id="2" name="Question">
            <a:extLst>
              <a:ext uri="{FF2B5EF4-FFF2-40B4-BE49-F238E27FC236}">
                <a16:creationId xmlns:a16="http://schemas.microsoft.com/office/drawing/2014/main" id="{3016EBD5-2C50-E94B-A589-B3366DBD4E36}"/>
              </a:ext>
            </a:extLst>
          </p:cNvPr>
          <p:cNvSpPr txBox="1"/>
          <p:nvPr/>
        </p:nvSpPr>
        <p:spPr>
          <a:xfrm>
            <a:off x="1269052" y="2829397"/>
            <a:ext cx="3535424" cy="3160148"/>
          </a:xfrm>
          <a:prstGeom prst="rect">
            <a:avLst/>
          </a:prstGeom>
          <a:noFill/>
        </p:spPr>
        <p:txBody>
          <a:bodyPr wrap="square" lIns="0" tIns="0" rIns="0" bIns="0" rtlCol="0">
            <a:noAutofit/>
          </a:bodyPr>
          <a:lstStyle/>
          <a:p>
            <a:pPr>
              <a:lnSpc>
                <a:spcPts val="2300"/>
              </a:lnSpc>
            </a:pPr>
            <a:r>
              <a:rPr lang="en-US" sz="2200" b="1" dirty="0">
                <a:solidFill>
                  <a:schemeClr val="bg1"/>
                </a:solidFill>
                <a:latin typeface="NettoOT-Bold" panose="02000800000000000000" pitchFamily="50" charset="0"/>
              </a:rPr>
              <a:t>6.</a:t>
            </a:r>
          </a:p>
          <a:p>
            <a:pPr>
              <a:lnSpc>
                <a:spcPts val="2400"/>
              </a:lnSpc>
            </a:pPr>
            <a:r>
              <a:rPr lang="en-US" sz="2200" dirty="0">
                <a:solidFill>
                  <a:schemeClr val="bg1"/>
                </a:solidFill>
                <a:latin typeface="NettoOT-Bold" panose="02000800000000000000" pitchFamily="50" charset="0"/>
              </a:rPr>
              <a:t>Malik’s friend Archie posts some photos online from a recent holiday. Some people post comments about how ‘fat’ Archie looks, and Malik secretly agrees with them. </a:t>
            </a:r>
          </a:p>
        </p:txBody>
      </p:sp>
      <p:grpSp>
        <p:nvGrpSpPr>
          <p:cNvPr id="37" name="Group 36">
            <a:extLst>
              <a:ext uri="{FF2B5EF4-FFF2-40B4-BE49-F238E27FC236}">
                <a16:creationId xmlns:a16="http://schemas.microsoft.com/office/drawing/2014/main" id="{003FB6AC-219F-6246-B020-2D630736C7CE}"/>
              </a:ext>
            </a:extLst>
          </p:cNvPr>
          <p:cNvGrpSpPr/>
          <p:nvPr/>
        </p:nvGrpSpPr>
        <p:grpSpPr>
          <a:xfrm>
            <a:off x="5909387" y="3595496"/>
            <a:ext cx="5729334" cy="793145"/>
            <a:chOff x="5909387" y="2848193"/>
            <a:chExt cx="5729334" cy="793145"/>
          </a:xfrm>
        </p:grpSpPr>
        <p:pic>
          <p:nvPicPr>
            <p:cNvPr id="29" name="Answer Icon C">
              <a:extLst>
                <a:ext uri="{FF2B5EF4-FFF2-40B4-BE49-F238E27FC236}">
                  <a16:creationId xmlns:a16="http://schemas.microsoft.com/office/drawing/2014/main" id="{834FC38A-5413-EB4D-BE37-663A236C47F2}"/>
                </a:ext>
              </a:extLst>
            </p:cNvPr>
            <p:cNvPicPr>
              <a:picLocks noChangeAspect="1"/>
            </p:cNvPicPr>
            <p:nvPr/>
          </p:nvPicPr>
          <p:blipFill>
            <a:blip r:embed="rId3"/>
            <a:srcRect/>
            <a:stretch/>
          </p:blipFill>
          <p:spPr>
            <a:xfrm flipH="1">
              <a:off x="5913418" y="2848193"/>
              <a:ext cx="737057" cy="710091"/>
            </a:xfrm>
            <a:prstGeom prst="rect">
              <a:avLst/>
            </a:prstGeom>
          </p:spPr>
        </p:pic>
        <p:sp>
          <p:nvSpPr>
            <p:cNvPr id="30" name="C">
              <a:extLst>
                <a:ext uri="{FF2B5EF4-FFF2-40B4-BE49-F238E27FC236}">
                  <a16:creationId xmlns:a16="http://schemas.microsoft.com/office/drawing/2014/main" id="{540FC45C-A4EB-7344-B55A-0C75485CDB4C}"/>
                </a:ext>
              </a:extLst>
            </p:cNvPr>
            <p:cNvSpPr txBox="1"/>
            <p:nvPr/>
          </p:nvSpPr>
          <p:spPr>
            <a:xfrm>
              <a:off x="5909387" y="2915928"/>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NettoOT-Bold" panose="02000800000000000000" pitchFamily="50" charset="0"/>
                </a:rPr>
                <a:t>C</a:t>
              </a:r>
            </a:p>
          </p:txBody>
        </p:sp>
        <p:sp>
          <p:nvSpPr>
            <p:cNvPr id="9" name="Answer C">
              <a:extLst>
                <a:ext uri="{FF2B5EF4-FFF2-40B4-BE49-F238E27FC236}">
                  <a16:creationId xmlns:a16="http://schemas.microsoft.com/office/drawing/2014/main" id="{186A3DDF-549F-A84D-9FEB-62F48919C760}"/>
                </a:ext>
              </a:extLst>
            </p:cNvPr>
            <p:cNvSpPr txBox="1"/>
            <p:nvPr/>
          </p:nvSpPr>
          <p:spPr>
            <a:xfrm>
              <a:off x="6775328" y="2887122"/>
              <a:ext cx="4863393" cy="754216"/>
            </a:xfrm>
            <a:prstGeom prst="rect">
              <a:avLst/>
            </a:prstGeom>
            <a:noFill/>
          </p:spPr>
          <p:txBody>
            <a:bodyPr wrap="square" lIns="0" tIns="0" rIns="0" bIns="0" rtlCol="0">
              <a:noAutofit/>
            </a:bodyPr>
            <a:lstStyle/>
            <a:p>
              <a:pPr>
                <a:lnSpc>
                  <a:spcPts val="2400"/>
                </a:lnSpc>
              </a:pPr>
              <a:r>
                <a:rPr lang="en-US" sz="2200" dirty="0">
                  <a:solidFill>
                    <a:srgbClr val="009FAD"/>
                  </a:solidFill>
                  <a:latin typeface="NettoOT-Bold" panose="02000800000000000000" pitchFamily="50" charset="0"/>
                </a:rPr>
                <a:t>Comment “It doesn’t matter what you look like – it’s what’s on the inside that counts.”</a:t>
              </a:r>
            </a:p>
          </p:txBody>
        </p:sp>
      </p:grpSp>
      <p:sp>
        <p:nvSpPr>
          <p:cNvPr id="27" name="Qustion Title">
            <a:extLst>
              <a:ext uri="{FF2B5EF4-FFF2-40B4-BE49-F238E27FC236}">
                <a16:creationId xmlns:a16="http://schemas.microsoft.com/office/drawing/2014/main" id="{B1851D34-EF2C-DF45-AC8B-D1EB327AD678}"/>
              </a:ext>
            </a:extLst>
          </p:cNvPr>
          <p:cNvSpPr txBox="1"/>
          <p:nvPr/>
        </p:nvSpPr>
        <p:spPr>
          <a:xfrm>
            <a:off x="5864087" y="1127155"/>
            <a:ext cx="5060587" cy="575075"/>
          </a:xfrm>
          <a:prstGeom prst="rect">
            <a:avLst/>
          </a:prstGeom>
          <a:noFill/>
        </p:spPr>
        <p:txBody>
          <a:bodyPr wrap="square" lIns="0" tIns="0" rIns="0" bIns="0" rtlCol="0">
            <a:noAutofit/>
          </a:bodyPr>
          <a:lstStyle/>
          <a:p>
            <a:pPr>
              <a:lnSpc>
                <a:spcPts val="4200"/>
              </a:lnSpc>
              <a:spcAft>
                <a:spcPts val="1200"/>
              </a:spcAft>
            </a:pPr>
            <a:r>
              <a:rPr lang="en-US" sz="2600" b="1" dirty="0">
                <a:solidFill>
                  <a:srgbClr val="009FAD"/>
                </a:solidFill>
                <a:latin typeface="NettoOT-Bold" panose="02000800000000000000" pitchFamily="50" charset="0"/>
              </a:rPr>
              <a:t>What should Malik do?</a:t>
            </a:r>
          </a:p>
        </p:txBody>
      </p:sp>
      <p:sp>
        <p:nvSpPr>
          <p:cNvPr id="10" name="TextBox 9">
            <a:extLst>
              <a:ext uri="{FF2B5EF4-FFF2-40B4-BE49-F238E27FC236}">
                <a16:creationId xmlns:a16="http://schemas.microsoft.com/office/drawing/2014/main" id="{7BFD2AF2-81DA-F34B-9C65-2B847181054E}"/>
              </a:ext>
            </a:extLst>
          </p:cNvPr>
          <p:cNvSpPr txBox="1"/>
          <p:nvPr/>
        </p:nvSpPr>
        <p:spPr>
          <a:xfrm>
            <a:off x="7117048" y="-2411404"/>
            <a:ext cx="5827645" cy="1202057"/>
          </a:xfrm>
          <a:prstGeom prst="rect">
            <a:avLst/>
          </a:prstGeom>
          <a:noFill/>
        </p:spPr>
        <p:txBody>
          <a:bodyPr wrap="square" lIns="0" tIns="0" rIns="0" bIns="0" rtlCol="0">
            <a:noAutofit/>
          </a:bodyPr>
          <a:lstStyle/>
          <a:p>
            <a:pPr>
              <a:lnSpc>
                <a:spcPts val="2100"/>
              </a:lnSpc>
            </a:pPr>
            <a:r>
              <a:rPr lang="en-US" sz="1900" dirty="0">
                <a:solidFill>
                  <a:srgbClr val="E41B7C"/>
                </a:solidFill>
                <a:latin typeface="NettoOT-Bold" panose="02000800000000000000" pitchFamily="50" charset="0"/>
              </a:rPr>
              <a:t>Online challenges can be fun but think carefully about whether they are putting anyone at risk or making others feel uncomfortable. Not everyone finds the same things funny and if there’s any chance you’re going to upset someone, it’s best not to join in.</a:t>
            </a:r>
          </a:p>
        </p:txBody>
      </p:sp>
    </p:spTree>
    <p:extLst>
      <p:ext uri="{BB962C8B-B14F-4D97-AF65-F5344CB8AC3E}">
        <p14:creationId xmlns:p14="http://schemas.microsoft.com/office/powerpoint/2010/main" val="20727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par>
                          <p:cTn id="11" fill="hold">
                            <p:stCondLst>
                              <p:cond delay="2000"/>
                            </p:stCondLst>
                            <p:childTnLst>
                              <p:par>
                                <p:cTn id="12" presetID="10" presetClass="entr" presetSubtype="0" fill="hold" grpId="0" nodeType="afterEffect">
                                  <p:stCondLst>
                                    <p:cond delay="100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500"/>
                            </p:stCondLst>
                            <p:childTnLst>
                              <p:par>
                                <p:cTn id="21" presetID="10" presetClass="entr" presetSubtype="0" fill="hold" nodeType="afterEffect">
                                  <p:stCondLst>
                                    <p:cond delay="50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1500"/>
                            </p:stCondLst>
                            <p:childTnLst>
                              <p:par>
                                <p:cTn id="25" presetID="10" presetClass="entr" presetSubtype="0" fill="hold" nodeType="afterEffect">
                                  <p:stCondLst>
                                    <p:cond delay="50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par>
                          <p:cTn id="28" fill="hold">
                            <p:stCondLst>
                              <p:cond delay="2500"/>
                            </p:stCondLst>
                            <p:childTnLst>
                              <p:par>
                                <p:cTn id="29" presetID="10" presetClass="entr" presetSubtype="0" fill="hold" nodeType="afterEffect">
                                  <p:stCondLst>
                                    <p:cond delay="50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500"/>
                                  </p:stCondLst>
                                  <p:childTnLst>
                                    <p:set>
                                      <p:cBhvr>
                                        <p:cTn id="35" dur="1" fill="hold">
                                          <p:stCondLst>
                                            <p:cond delay="0"/>
                                          </p:stCondLst>
                                        </p:cTn>
                                        <p:tgtEl>
                                          <p:spTgt spid="37"/>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36"/>
                                        </p:tgtEl>
                                      </p:cBhvr>
                                    </p:animEffect>
                                    <p:set>
                                      <p:cBhvr>
                                        <p:cTn id="38" dur="1" fill="hold">
                                          <p:stCondLst>
                                            <p:cond delay="499"/>
                                          </p:stCondLst>
                                        </p:cTn>
                                        <p:tgtEl>
                                          <p:spTgt spid="36"/>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38"/>
                                        </p:tgtEl>
                                      </p:cBhvr>
                                    </p:animEffect>
                                    <p:set>
                                      <p:cBhvr>
                                        <p:cTn id="41" dur="1" fill="hold">
                                          <p:stCondLst>
                                            <p:cond delay="499"/>
                                          </p:stCondLst>
                                        </p:cTn>
                                        <p:tgtEl>
                                          <p:spTgt spid="38"/>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0" presetClass="path" presetSubtype="0" accel="50000" decel="50000" fill="hold" nodeType="withEffect">
                                  <p:stCondLst>
                                    <p:cond delay="0"/>
                                  </p:stCondLst>
                                  <p:childTnLst>
                                    <p:animMotion origin="layout" path="M 0.00091 -0.09722 L 0.00091 -0.49629 " pathEditMode="relative" rAng="0" ptsTypes="AA">
                                      <p:cBhvr>
                                        <p:cTn id="46" dur="1000" fill="hold"/>
                                        <p:tgtEl>
                                          <p:spTgt spid="24"/>
                                        </p:tgtEl>
                                        <p:attrNameLst>
                                          <p:attrName>ppt_x</p:attrName>
                                          <p:attrName>ppt_y</p:attrName>
                                        </p:attrNameLst>
                                      </p:cBhvr>
                                      <p:rCtr x="0" y="-199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Lst>
  </p:timing>
</p:sld>
</file>

<file path=ppt/theme/theme1.xml><?xml version="1.0" encoding="utf-8"?>
<a:theme xmlns:a="http://schemas.openxmlformats.org/drawingml/2006/main" name="Office Theme">
  <a:themeElements>
    <a:clrScheme name="deSHA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550</TotalTime>
  <Words>2152</Words>
  <Application>Microsoft Office PowerPoint</Application>
  <PresentationFormat>Widescreen</PresentationFormat>
  <Paragraphs>154</Paragraphs>
  <Slides>15</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3" baseType="lpstr">
      <vt:lpstr>NettoOT</vt:lpstr>
      <vt:lpstr>Calibri</vt:lpstr>
      <vt:lpstr>Netto Pro</vt:lpstr>
      <vt:lpstr>NettoOT-Bold</vt:lpstr>
      <vt:lpstr>Calibri Light</vt:lpstr>
      <vt:lpstr>Arial</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Martin White</dc:creator>
  <cp:keywords/>
  <dc:description/>
  <cp:lastModifiedBy>Tom Pinfield</cp:lastModifiedBy>
  <cp:revision>77</cp:revision>
  <dcterms:created xsi:type="dcterms:W3CDTF">2020-08-13T11:16:33Z</dcterms:created>
  <dcterms:modified xsi:type="dcterms:W3CDTF">2021-08-19T13:25:02Z</dcterms:modified>
  <cp:category/>
</cp:coreProperties>
</file>