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2438337" rtl="0" fontAlgn="auto" latinLnBrk="0" hangingPunct="0">
      <a:lnSpc>
        <a:spcPct val="120000"/>
      </a:lnSpc>
      <a:spcBef>
        <a:spcPts val="1200"/>
      </a:spcBef>
      <a:spcAft>
        <a:spcPts val="0"/>
      </a:spcAft>
      <a:buClrTx/>
      <a:buSzTx/>
      <a:buFontTx/>
      <a:buNone/>
      <a:tabLst/>
      <a:defRPr kumimoji="0" sz="35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/>
    <p:restoredTop sz="96327"/>
  </p:normalViewPr>
  <p:slideViewPr>
    <p:cSldViewPr snapToGrid="0" snapToObjects="1">
      <p:cViewPr varScale="1">
        <p:scale>
          <a:sx n="32" d="100"/>
          <a:sy n="32" d="100"/>
        </p:scale>
        <p:origin x="8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0" y="11859862"/>
            <a:ext cx="2197100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5" cy="4648202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2" y="7223190"/>
            <a:ext cx="21971002" cy="1905002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2400"/>
              </a:spcBef>
              <a:buSzTx/>
              <a:buFontTx/>
              <a:buNone/>
              <a:defRPr sz="5000">
                <a:latin typeface="MarkPro-Book"/>
                <a:ea typeface="MarkPro-Book"/>
                <a:cs typeface="MarkPro-Book"/>
                <a:sym typeface="MarkPro-Book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lIns="50800" tIns="50800" rIns="50800" bIns="50800" anchor="ctr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6"/>
            <a:ext cx="21971000" cy="7241586"/>
          </a:xfrm>
          <a:prstGeom prst="rect">
            <a:avLst/>
          </a:prstGeom>
        </p:spPr>
        <p:txBody>
          <a:bodyPr lIns="50800" tIns="50800" rIns="50800" bIns="50800" anchor="b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20000"/>
              </a:lnSpc>
              <a:spcBef>
                <a:spcPts val="1200"/>
              </a:spcBef>
              <a:buSzTx/>
              <a:buFontTx/>
              <a:buNone/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2430024" y="10675453"/>
            <a:ext cx="20200054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Attribution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753923" y="4939860"/>
            <a:ext cx="20876154" cy="3836281"/>
          </a:xfrm>
          <a:prstGeom prst="rect">
            <a:avLst/>
          </a:prstGeom>
        </p:spPr>
        <p:txBody>
          <a:bodyPr lIns="50800" tIns="50800" rIns="50800" bIns="50800"/>
          <a:lstStyle>
            <a:lvl1pPr marL="469900" indent="-300876" defTabSz="2438337">
              <a:spcBef>
                <a:spcPts val="1200"/>
              </a:spcBef>
              <a:buSzTx/>
              <a:buFontTx/>
              <a:buNone/>
              <a:defRPr sz="8500" spc="-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“Notable Quote”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/>
          </a:p>
        </p:txBody>
      </p:sp>
      <p:sp>
        <p:nvSpPr>
          <p:cNvPr id="15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/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7690" y="1106137"/>
            <a:ext cx="21968621" cy="636980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Author and Date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6500" y="11609909"/>
            <a:ext cx="21971000" cy="1116953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2400"/>
              </a:spcBef>
              <a:buSzTx/>
              <a:buFontTx/>
              <a:buNone/>
              <a:defRPr sz="5000">
                <a:latin typeface="MarkPro-Book"/>
                <a:ea typeface="MarkPro-Book"/>
                <a:cs typeface="MarkPro-Book"/>
                <a:sym typeface="MarkPro-Book"/>
              </a:defRPr>
            </a:lvl1pPr>
          </a:lstStyle>
          <a:p>
            <a:r>
              <a:t>Presentation Subtitle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2pPr>
            <a:lvl3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3pPr>
            <a:lvl4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4pPr>
            <a:lvl5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4774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317500" indent="-317500" defTabSz="2438337">
              <a:lnSpc>
                <a:spcPct val="120000"/>
              </a:lnSpc>
              <a:spcBef>
                <a:spcPts val="1200"/>
              </a:spcBef>
              <a:buSzPct val="123000"/>
              <a:buFontTx/>
              <a:defRPr sz="2500">
                <a:latin typeface="MarkPro"/>
                <a:ea typeface="MarkPro"/>
                <a:cs typeface="MarkPro"/>
                <a:sym typeface="MarkPro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 numCol="2" spcCol="1098550"/>
          <a:lstStyle>
            <a:lvl1pPr marL="698500" indent="-698500">
              <a:buSzPct val="123000"/>
              <a:buFontTx/>
            </a:lvl1pPr>
            <a:lvl2pPr marL="1308100" indent="-698500">
              <a:buSzPct val="123000"/>
              <a:buFontTx/>
            </a:lvl2pPr>
            <a:lvl3pPr marL="1917700" indent="-698500">
              <a:buSzPct val="123000"/>
              <a:buFontTx/>
            </a:lvl3pPr>
            <a:lvl4pPr marL="2527300">
              <a:buSzPct val="123000"/>
              <a:buFontTx/>
            </a:lvl4pPr>
            <a:lvl5pPr marL="3136900">
              <a:buSzPct val="123000"/>
              <a:buFontTx/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9779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21" hasCustomPrompt="1"/>
          </p:nvPr>
        </p:nvSpPr>
        <p:spPr>
          <a:xfrm>
            <a:off x="1206500" y="4248503"/>
            <a:ext cx="9779000" cy="8256631"/>
          </a:xfrm>
          <a:prstGeom prst="rect">
            <a:avLst/>
          </a:prstGeom>
        </p:spPr>
        <p:txBody>
          <a:bodyPr lIns="50800" tIns="50800" rIns="50800" bIns="50800"/>
          <a:lstStyle>
            <a:lvl1pPr marL="317500" indent="-317500" defTabSz="2438337">
              <a:lnSpc>
                <a:spcPct val="120000"/>
              </a:lnSpc>
              <a:spcBef>
                <a:spcPts val="1200"/>
              </a:spcBef>
              <a:buSzPct val="123000"/>
              <a:buFontTx/>
              <a:defRPr sz="2500">
                <a:latin typeface="MarkPro"/>
                <a:ea typeface="MarkPro"/>
                <a:cs typeface="MarkPro"/>
                <a:sym typeface="MarkPro"/>
              </a:defRPr>
            </a:lvl1pPr>
          </a:lstStyle>
          <a:p>
            <a:r>
              <a:t>Slide bullet text</a:t>
            </a:r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lIns="50800" tIns="50800" rIns="50800" bIns="50800"/>
          <a:lstStyle/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4774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5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Slide Title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 lIns="50800" tIns="50800" rIns="50800" bIns="50800" anchor="t"/>
          <a:lstStyle/>
          <a:p>
            <a:r>
              <a:t>Agenda Title</a:t>
            </a:r>
          </a:p>
        </p:txBody>
      </p:sp>
      <p:sp>
        <p:nvSpPr>
          <p:cNvPr id="89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2372961"/>
            <a:ext cx="21971000" cy="934781"/>
          </a:xfrm>
          <a:prstGeom prst="rect">
            <a:avLst/>
          </a:prstGeom>
        </p:spPr>
        <p:txBody>
          <a:bodyPr lIns="45718" tIns="45718" rIns="45718" bIns="45718"/>
          <a:lstStyle>
            <a:lvl1pPr marL="0" indent="0" defTabSz="825500">
              <a:lnSpc>
                <a:spcPct val="100000"/>
              </a:lnSpc>
              <a:spcBef>
                <a:spcPts val="2400"/>
              </a:spcBef>
              <a:buSzTx/>
              <a:buFontTx/>
              <a:buNone/>
            </a:lvl1pPr>
            <a:lvl2pPr marL="13081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2pPr>
            <a:lvl3pPr marL="1917700" indent="-6985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3pPr>
            <a:lvl4pPr marL="25273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4pPr>
            <a:lvl5pPr marL="3136900" defTabSz="825500">
              <a:lnSpc>
                <a:spcPct val="100000"/>
              </a:lnSpc>
              <a:spcBef>
                <a:spcPts val="2400"/>
              </a:spcBef>
              <a:buSzPct val="123000"/>
              <a:buFontTx/>
            </a:lvl5pPr>
          </a:lstStyle>
          <a:p>
            <a:r>
              <a:t>Agenda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2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</p:spPr>
        <p:txBody>
          <a:bodyPr lIns="50800" tIns="50800" rIns="50800" bIns="50800"/>
          <a:lstStyle>
            <a:lvl1pPr marL="0" indent="0" defTabSz="825500">
              <a:lnSpc>
                <a:spcPct val="120000"/>
              </a:lnSpc>
              <a:spcBef>
                <a:spcPts val="1800"/>
              </a:spcBef>
              <a:buSzTx/>
              <a:buFontTx/>
              <a:buNone/>
              <a:defRPr spc="-99"/>
            </a:lvl1pPr>
          </a:lstStyle>
          <a:p>
            <a:r>
              <a:t>Agenda Topics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185751" y="12860540"/>
            <a:ext cx="608720" cy="595059"/>
          </a:xfrm>
          <a:prstGeom prst="rect">
            <a:avLst/>
          </a:prstGeom>
        </p:spPr>
        <p:txBody>
          <a:bodyPr lIns="50800" tIns="50800" rIns="50800" bIns="50800" anchor="b"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76400" y="730250"/>
            <a:ext cx="21031200" cy="2651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8" tIns="91438" rIns="91438" bIns="9143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1438" tIns="91438" rIns="91438" bIns="9143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707600" y="12739656"/>
            <a:ext cx="689998" cy="676338"/>
          </a:xfrm>
          <a:prstGeom prst="rect">
            <a:avLst/>
          </a:prstGeom>
          <a:ln w="12700">
            <a:miter lim="400000"/>
          </a:ln>
        </p:spPr>
        <p:txBody>
          <a:bodyPr wrap="none" lIns="91438" tIns="91438" rIns="91438" bIns="91438" anchor="ctr">
            <a:spAutoFit/>
          </a:bodyPr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243833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1" i="0" u="none" strike="noStrike" cap="none" spc="-30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titleStyle>
    <p:bodyStyle>
      <a:lvl1pPr marL="449035" marR="0" indent="-449035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1pPr>
      <a:lvl2pPr marL="981075" marR="0" indent="-523875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2pPr>
      <a:lvl3pPr marL="1543049" marR="0" indent="-628649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3pPr>
      <a:lvl4pPr marL="20701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4pPr>
      <a:lvl5pPr marL="25273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00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5pPr>
      <a:lvl6pPr marL="37465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6pPr>
      <a:lvl7pPr marL="43561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7pPr>
      <a:lvl8pPr marL="49657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8pPr>
      <a:lvl9pPr marL="5575300" marR="0" indent="-698500" algn="l" defTabSz="1828800" rtl="0" eaLnBrk="1" latinLnBrk="0" hangingPunct="1">
        <a:lnSpc>
          <a:spcPct val="90000"/>
        </a:lnSpc>
        <a:spcBef>
          <a:spcPts val="2000"/>
        </a:spcBef>
        <a:spcAft>
          <a:spcPts val="0"/>
        </a:spcAft>
        <a:buClrTx/>
        <a:buSzPct val="123000"/>
        <a:buFont typeface="Arial"/>
        <a:buChar char="•"/>
        <a:tabLst/>
        <a:defRPr sz="5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Arial"/>
        </a:defRPr>
      </a:lvl9pPr>
    </p:bodyStyle>
    <p:otherStyle>
      <a:lvl1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l" defTabSz="2438337" rtl="0" eaLnBrk="1" latinLnBrk="0" hangingPunct="1">
        <a:lnSpc>
          <a:spcPct val="120000"/>
        </a:lnSpc>
        <a:spcBef>
          <a:spcPts val="120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C6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Moving on up!"/>
          <p:cNvSpPr txBox="1">
            <a:spLocks noGrp="1"/>
          </p:cNvSpPr>
          <p:nvPr>
            <p:ph type="title"/>
          </p:nvPr>
        </p:nvSpPr>
        <p:spPr>
          <a:xfrm>
            <a:off x="1206495" y="3819591"/>
            <a:ext cx="10985505" cy="5690169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en-GB" sz="7500" spc="0" dirty="0"/>
              <a:t>All fun and games? </a:t>
            </a:r>
            <a:br>
              <a:rPr lang="en-GB" sz="7500" spc="0" dirty="0"/>
            </a:br>
            <a:r>
              <a:rPr lang="en-GB" sz="7500" spc="0" dirty="0"/>
              <a:t>Exploring respect and relationships online</a:t>
            </a:r>
            <a:endParaRPr lang="en-GB" sz="6000" dirty="0"/>
          </a:p>
        </p:txBody>
      </p:sp>
      <p:pic>
        <p:nvPicPr>
          <p:cNvPr id="164" name="Childnet-Logo-White-RGB-No-background.png" descr="Childnet-Logo-White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425" y="326720"/>
            <a:ext cx="5105185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Picture 3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7B66C2AF-30FF-9A4F-8A2A-99292FBC0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29999" y="3568757"/>
            <a:ext cx="10239502" cy="6191836"/>
          </a:xfrm>
          <a:prstGeom prst="rect">
            <a:avLst/>
          </a:prstGeom>
        </p:spPr>
      </p:pic>
      <p:sp>
        <p:nvSpPr>
          <p:cNvPr id="7" name="Moving on up!">
            <a:extLst>
              <a:ext uri="{FF2B5EF4-FFF2-40B4-BE49-F238E27FC236}">
                <a16:creationId xmlns:a16="http://schemas.microsoft.com/office/drawing/2014/main" id="{A95BA5C9-6511-5B47-8CC0-4B5B6D2A70CF}"/>
              </a:ext>
            </a:extLst>
          </p:cNvPr>
          <p:cNvSpPr txBox="1">
            <a:spLocks/>
          </p:cNvSpPr>
          <p:nvPr/>
        </p:nvSpPr>
        <p:spPr>
          <a:xfrm>
            <a:off x="1206495" y="7864409"/>
            <a:ext cx="10985505" cy="325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1pPr>
            <a:lvl2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2pPr>
            <a:lvl3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3pPr>
            <a:lvl4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4pPr>
            <a:lvl5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5pPr>
            <a:lvl6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6pPr>
            <a:lvl7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7pPr>
            <a:lvl8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8pPr>
            <a:lvl9pPr marL="0" marR="0" indent="0" algn="l" defTabSz="2438337" rtl="0" eaLnBrk="1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0" b="1" i="0" u="none" strike="noStrike" cap="none" spc="-30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5000" b="0" spc="0" dirty="0"/>
              <a:t>What can we all do to play our part?</a:t>
            </a:r>
            <a:endParaRPr lang="en-GB" sz="6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312373-A3D0-4FC1-9C64-761E21A9C144}"/>
              </a:ext>
            </a:extLst>
          </p:cNvPr>
          <p:cNvSpPr/>
          <p:nvPr/>
        </p:nvSpPr>
        <p:spPr>
          <a:xfrm>
            <a:off x="12192000" y="3053061"/>
            <a:ext cx="11443252" cy="670753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0908CD8-8CED-4F34-A3FF-421FD5F315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2281" y="3330786"/>
            <a:ext cx="10991427" cy="6191837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About </a:t>
            </a:r>
            <a:r>
              <a:rPr lang="en-GB" sz="9600" dirty="0" err="1"/>
              <a:t>Childnet</a:t>
            </a:r>
            <a:endParaRPr sz="9600"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887575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rmAutofit/>
          </a:bodyPr>
          <a:lstStyle/>
          <a:p>
            <a:pPr marL="768350" indent="-768350">
              <a:buSzPct val="123000"/>
              <a:buFontTx/>
              <a:buChar char="•"/>
            </a:pPr>
            <a:r>
              <a:rPr lang="en-GB" altLang="en-US" sz="5400" dirty="0" err="1"/>
              <a:t>Childnet</a:t>
            </a:r>
            <a:r>
              <a:rPr lang="en-GB" altLang="en-US" sz="5400" dirty="0"/>
              <a:t> is a UK based charity whose mission is to work with others around the world to make the internet a great and safe place for children and young people.</a:t>
            </a:r>
            <a:endParaRPr sz="5400" dirty="0"/>
          </a:p>
          <a:p>
            <a:pPr marL="768350" indent="-768350">
              <a:buSzPct val="123000"/>
              <a:buFontTx/>
              <a:buChar char="•"/>
            </a:pPr>
            <a:r>
              <a:rPr lang="en-GB" altLang="en-US" sz="5400" dirty="0"/>
              <a:t>The </a:t>
            </a:r>
            <a:r>
              <a:rPr lang="en-GB" altLang="en-US" sz="5400" b="1" dirty="0" err="1"/>
              <a:t>Childnet</a:t>
            </a:r>
            <a:r>
              <a:rPr lang="en-GB" altLang="en-US" sz="5400" b="1" dirty="0"/>
              <a:t> Film Competition International </a:t>
            </a:r>
            <a:r>
              <a:rPr lang="en-GB" altLang="en-US" sz="5400" dirty="0"/>
              <a:t>category encourages all young people across the world to get creative and make a two-minute film that shows positive use of the internet!</a:t>
            </a:r>
            <a:endParaRPr sz="54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5F56024E-9784-4649-BB81-EBDA76CA19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9464" y="-135285"/>
            <a:ext cx="10441042" cy="5876889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1" build="p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altLang="en-US" sz="9600" b="1" dirty="0"/>
              <a:t>Why enter </a:t>
            </a:r>
            <a:r>
              <a:rPr lang="en-GB" altLang="en-US" sz="9600" dirty="0"/>
              <a:t>the</a:t>
            </a:r>
            <a:r>
              <a:rPr lang="en-GB" altLang="en-US" sz="9600" b="1" dirty="0"/>
              <a:t> competition?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6782097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You could win £500 for your school!</a:t>
            </a:r>
          </a:p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You will create a film that could help other young people stay safe online. </a:t>
            </a:r>
          </a:p>
          <a:p>
            <a:pPr marL="768350" indent="-768350">
              <a:buSzPct val="123000"/>
              <a:buFontTx/>
              <a:buChar char="•"/>
            </a:pPr>
            <a:r>
              <a:rPr lang="en-GB" sz="5100" dirty="0"/>
              <a:t>Best of all, you don’t need any previous experience as everything you need to help you along the way is in your competition pack. </a:t>
            </a:r>
          </a:p>
          <a:p>
            <a:pPr marL="768350" indent="-768350">
              <a:buSzPct val="123000"/>
              <a:buFontTx/>
              <a:buChar char="•"/>
            </a:pPr>
            <a:endParaRPr sz="51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E4F12F17-91CB-4FDF-821A-A44178ABD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7257" y="-24721"/>
            <a:ext cx="13110938" cy="7379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94576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The challenge...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6006843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rmAutofit/>
          </a:bodyPr>
          <a:lstStyle/>
          <a:p>
            <a:pPr>
              <a:buSzPct val="123000"/>
            </a:pPr>
            <a:r>
              <a:rPr lang="en-GB" sz="5600" dirty="0"/>
              <a:t>Create a two-minute film on the theme:</a:t>
            </a:r>
          </a:p>
          <a:p>
            <a:pPr algn="ctr"/>
            <a:endParaRPr lang="en-GB" altLang="en-US" sz="5600" b="1" dirty="0">
              <a:solidFill>
                <a:srgbClr val="1D1C1D"/>
              </a:solidFill>
            </a:endParaRPr>
          </a:p>
          <a:p>
            <a:r>
              <a:rPr lang="en-GB" altLang="en-US" sz="5600" b="1" dirty="0">
                <a:solidFill>
                  <a:srgbClr val="1D1C1D"/>
                </a:solidFill>
              </a:rPr>
              <a:t>All fun and games? Exploring respect and relationships online</a:t>
            </a:r>
          </a:p>
          <a:p>
            <a:r>
              <a:rPr lang="en-GB" altLang="en-US" sz="5600" b="1" dirty="0">
                <a:solidFill>
                  <a:srgbClr val="1D1C1D"/>
                </a:solidFill>
              </a:rPr>
              <a:t>What can we all do to play our part?</a:t>
            </a:r>
            <a:endParaRPr lang="en-GB" altLang="en-US" sz="5600" dirty="0"/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B363C7E3-0562-4E39-8D8C-07070EB03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0136" y="0"/>
            <a:ext cx="14656248" cy="8249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659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What does the theme mean?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708673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5400" b="1" dirty="0">
                <a:cs typeface="Calibri" panose="020F0502020204030204" pitchFamily="34" charset="0"/>
              </a:rPr>
              <a:t>Use your planning sheet to jot down your thoughts about: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What makes going online and playing games online fun?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Why is it important to be kind and respectful online?</a:t>
            </a:r>
          </a:p>
          <a:p>
            <a:pPr marL="857250" indent="-8572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altLang="en-US" sz="5400" dirty="0">
                <a:cs typeface="Times New Roman" panose="02020603050405020304" pitchFamily="18" charset="0"/>
              </a:rPr>
              <a:t>What could we all do to be kinder and more respectful online?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5400" i="1" dirty="0">
                <a:cs typeface="Times New Roman" panose="02020603050405020304" pitchFamily="18" charset="0"/>
              </a:rPr>
              <a:t>Example: Being kind online makes it more fun for everyone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B7C27C3F-1D19-4702-BF86-3C4F472E21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99058" y="0"/>
            <a:ext cx="9716351" cy="546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420512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>
                <a:latin typeface="+mj-lt"/>
              </a:rPr>
              <a:t>Over to you…</a:t>
            </a:r>
            <a:endParaRPr dirty="0">
              <a:latin typeface="+mj-lt"/>
            </a:endParaRPr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410497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buSzPct val="123000"/>
            </a:pPr>
            <a:r>
              <a:rPr lang="en-GB" sz="5400" b="1" dirty="0">
                <a:solidFill>
                  <a:schemeClr val="tx1"/>
                </a:solidFill>
              </a:rPr>
              <a:t>Step 1: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Using the table on your planning sheet, </a:t>
            </a:r>
            <a:r>
              <a:rPr lang="en-GB" altLang="en-US" sz="5400" dirty="0">
                <a:solidFill>
                  <a:schemeClr val="tx1"/>
                </a:solidFill>
                <a:cs typeface="Times New Roman" panose="02020603050405020304" pitchFamily="18" charset="0"/>
              </a:rPr>
              <a:t>write down three different film ideas about the theme.</a:t>
            </a:r>
            <a:endParaRPr lang="en-GB" altLang="en-US" sz="5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SzPct val="123000"/>
            </a:pPr>
            <a:r>
              <a:rPr lang="en-GB" altLang="en-US" sz="5400" b="1" dirty="0">
                <a:solidFill>
                  <a:schemeClr val="tx1"/>
                </a:solidFill>
                <a:cs typeface="Times New Roman" panose="02020603050405020304" pitchFamily="18" charset="0"/>
              </a:rPr>
              <a:t>Step 2: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Number your ideas 1, 2 or 3 to decide your favourite film idea, the idea with the strongest message. Which one will you choose to be your film?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, vector graphics&#10;&#10;Description automatically generated">
            <a:extLst>
              <a:ext uri="{FF2B5EF4-FFF2-40B4-BE49-F238E27FC236}">
                <a16:creationId xmlns:a16="http://schemas.microsoft.com/office/drawing/2014/main" id="{E287E6D0-B310-411D-A40A-20D43225D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130" y="-442166"/>
            <a:ext cx="14276376" cy="803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138820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Over to you…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499" y="5867697"/>
            <a:ext cx="21971002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>
              <a:buSzPct val="123000"/>
            </a:pPr>
            <a:r>
              <a:rPr lang="en-GB" sz="5400" b="1" dirty="0">
                <a:solidFill>
                  <a:schemeClr val="tx1"/>
                </a:solidFill>
              </a:rPr>
              <a:t>Step 3: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Decide your beginning, middle and end </a:t>
            </a:r>
            <a:br>
              <a:rPr lang="en-GB" altLang="en-US" sz="5400" dirty="0">
                <a:solidFill>
                  <a:schemeClr val="tx1"/>
                </a:solidFill>
              </a:rPr>
            </a:br>
            <a:r>
              <a:rPr lang="en-GB" altLang="en-US" sz="5400" dirty="0">
                <a:solidFill>
                  <a:schemeClr val="tx1"/>
                </a:solidFill>
              </a:rPr>
              <a:t>for your favourite film idea.</a:t>
            </a:r>
            <a:endParaRPr lang="en-GB" altLang="en-US" sz="54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SzPct val="123000"/>
            </a:pPr>
            <a:r>
              <a:rPr lang="en-GB" altLang="en-US" sz="5400" b="1" dirty="0">
                <a:solidFill>
                  <a:schemeClr val="tx1"/>
                </a:solidFill>
                <a:cs typeface="Times New Roman" panose="02020603050405020304" pitchFamily="18" charset="0"/>
              </a:rPr>
              <a:t>Step 4:</a:t>
            </a:r>
          </a:p>
          <a:p>
            <a:pPr>
              <a:buSzPct val="123000"/>
            </a:pPr>
            <a:r>
              <a:rPr lang="en-GB" altLang="en-US" sz="5400" dirty="0">
                <a:solidFill>
                  <a:schemeClr val="tx1"/>
                </a:solidFill>
              </a:rPr>
              <a:t>Choose the style of your film. Will it be a documentary, drama, news report, song, animation or perhaps a rap or spoken word?</a:t>
            </a: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A5FD4066-445D-4A1C-A7BA-35D4EEDBBA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9454" y="15034"/>
            <a:ext cx="15971555" cy="898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450587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Hands up if you…"/>
          <p:cNvSpPr txBox="1">
            <a:spLocks noGrp="1"/>
          </p:cNvSpPr>
          <p:nvPr>
            <p:ph type="title"/>
          </p:nvPr>
        </p:nvSpPr>
        <p:spPr>
          <a:xfrm>
            <a:off x="1206495" y="3209991"/>
            <a:ext cx="21971006" cy="2491857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GB" sz="9600" dirty="0"/>
              <a:t>Copyright information</a:t>
            </a:r>
            <a:endParaRPr dirty="0"/>
          </a:p>
        </p:txBody>
      </p:sp>
      <p:sp>
        <p:nvSpPr>
          <p:cNvPr id="167" name="Miss some of your old friends from primary school…"/>
          <p:cNvSpPr txBox="1">
            <a:spLocks noGrp="1"/>
          </p:cNvSpPr>
          <p:nvPr>
            <p:ph type="body" sz="half" idx="1"/>
          </p:nvPr>
        </p:nvSpPr>
        <p:spPr>
          <a:xfrm>
            <a:off x="1206500" y="5788185"/>
            <a:ext cx="18969936" cy="5468986"/>
          </a:xfrm>
          <a:prstGeom prst="rect">
            <a:avLst/>
          </a:prstGeom>
        </p:spPr>
        <p:txBody>
          <a:bodyPr lIns="50800" tIns="50800" rIns="50800" bIns="50800">
            <a:noAutofit/>
          </a:bodyPr>
          <a:lstStyle/>
          <a:p>
            <a:pPr marL="685800" indent="-685800">
              <a:buSzPct val="123000"/>
              <a:buFont typeface="Arial" panose="020B0604020202020204" pitchFamily="34" charset="0"/>
              <a:buChar char="•"/>
            </a:pPr>
            <a:r>
              <a:rPr lang="en-GB" sz="5400" dirty="0">
                <a:solidFill>
                  <a:schemeClr val="tx1"/>
                </a:solidFill>
              </a:rPr>
              <a:t>Do not include any known music tracks or images from a film or game.</a:t>
            </a:r>
          </a:p>
          <a:p>
            <a:pPr marL="685800" indent="-685800">
              <a:buSzPct val="123000"/>
              <a:buFont typeface="Arial" panose="020B0604020202020204" pitchFamily="34" charset="0"/>
              <a:buChar char="•"/>
            </a:pPr>
            <a:r>
              <a:rPr lang="en-GB" sz="5400" dirty="0">
                <a:solidFill>
                  <a:schemeClr val="tx1"/>
                </a:solidFill>
              </a:rPr>
              <a:t>Instead try to create your own song or images.</a:t>
            </a:r>
          </a:p>
          <a:p>
            <a:pPr>
              <a:buSzPct val="123000"/>
            </a:pPr>
            <a:endParaRPr lang="en-GB" sz="5400" dirty="0">
              <a:solidFill>
                <a:schemeClr val="tx1"/>
              </a:solidFill>
            </a:endParaRPr>
          </a:p>
          <a:p>
            <a:pPr>
              <a:buSzPct val="123000"/>
            </a:pPr>
            <a:r>
              <a:rPr lang="en-GB" altLang="en-US" sz="5400" i="1" dirty="0">
                <a:cs typeface="Calibri" panose="020F0502020204030204" pitchFamily="34" charset="0"/>
              </a:rPr>
              <a:t>…and finally, don’t forget to watch last year’s winning </a:t>
            </a:r>
            <a:br>
              <a:rPr lang="en-GB" altLang="en-US" sz="5400" i="1" dirty="0">
                <a:cs typeface="Calibri" panose="020F0502020204030204" pitchFamily="34" charset="0"/>
              </a:rPr>
            </a:br>
            <a:r>
              <a:rPr lang="en-GB" altLang="en-US" sz="5400" i="1" dirty="0">
                <a:cs typeface="Calibri" panose="020F0502020204030204" pitchFamily="34" charset="0"/>
              </a:rPr>
              <a:t>films for inspiration!</a:t>
            </a:r>
            <a:endParaRPr lang="en-GB" sz="5400" i="1" dirty="0">
              <a:solidFill>
                <a:schemeClr val="tx1"/>
              </a:solidFill>
            </a:endParaRPr>
          </a:p>
        </p:txBody>
      </p:sp>
      <p:pic>
        <p:nvPicPr>
          <p:cNvPr id="168" name="Childnet-Logo-Black-RGB-No-background.png" descr="Childnet-Logo-Black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30" y="325658"/>
            <a:ext cx="5105184" cy="187360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D42D5C-8E7B-4804-B64B-BF472BE37F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74857" y="5426892"/>
            <a:ext cx="15256176" cy="8587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14471"/>
      </p:ext>
    </p:extLst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" grpId="0" build="p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Childnet-Logo-Orange-RGB-No-background.png" descr="Childnet-Logo-Orange-RGB-No-backgrou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796" y="2387118"/>
            <a:ext cx="12298569" cy="4513575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Explore more resources at childnet.com/resources"/>
          <p:cNvSpPr txBox="1"/>
          <p:nvPr/>
        </p:nvSpPr>
        <p:spPr>
          <a:xfrm>
            <a:off x="1252143" y="6976078"/>
            <a:ext cx="22226394" cy="1033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defRPr sz="5000" b="1"/>
            </a:lvl1pPr>
          </a:lstStyle>
          <a:p>
            <a:r>
              <a:rPr dirty="0"/>
              <a:t>Explore more resources at childnet.com/resources</a:t>
            </a:r>
          </a:p>
        </p:txBody>
      </p:sp>
      <p:sp>
        <p:nvSpPr>
          <p:cNvPr id="172" name="© Childnet 2021"/>
          <p:cNvSpPr txBox="1"/>
          <p:nvPr/>
        </p:nvSpPr>
        <p:spPr>
          <a:xfrm>
            <a:off x="1252143" y="12166447"/>
            <a:ext cx="22226394" cy="1033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defRPr sz="2500"/>
            </a:pPr>
            <a:r>
              <a:t>© Childnet International 2022</a:t>
            </a:r>
          </a:p>
        </p:txBody>
      </p:sp>
      <p:pic>
        <p:nvPicPr>
          <p:cNvPr id="173" name="safer-internet-centre.png" descr="safer-internet-cent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9915" y="11754239"/>
            <a:ext cx="9586681" cy="1136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cc.png" descr="cc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5204" y="12082168"/>
            <a:ext cx="1879603" cy="65814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12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Childnet resource template 01" id="{FEAE01C7-B317-D844-826F-04C8A0003B55}" vid="{DFB7C5DB-F33F-A34C-B334-68D6E778674F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7" rtl="0" fontAlgn="auto" latinLnBrk="0" hangingPunct="0">
          <a:lnSpc>
            <a:spcPct val="120000"/>
          </a:lnSpc>
          <a:spcBef>
            <a:spcPts val="1200"/>
          </a:spcBef>
          <a:spcAft>
            <a:spcPts val="0"/>
          </a:spcAft>
          <a:buClrTx/>
          <a:buSzTx/>
          <a:buFontTx/>
          <a:buNone/>
          <a:tabLst/>
          <a:defRPr kumimoji="0" sz="35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{910C82FF-B4C6-E34F-A17D-0CA298D7F8B3}tf10001057</Template>
  <TotalTime>73</TotalTime>
  <Words>400</Words>
  <Application>Microsoft Office PowerPoint</Application>
  <PresentationFormat>Custom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Helvetica Neue</vt:lpstr>
      <vt:lpstr>Helvetica Neue Medium</vt:lpstr>
      <vt:lpstr>MarkPro</vt:lpstr>
      <vt:lpstr>MarkPro-Book</vt:lpstr>
      <vt:lpstr>21_BasicWhite</vt:lpstr>
      <vt:lpstr>All fun and games?  Exploring respect and relationships online</vt:lpstr>
      <vt:lpstr>About Childnet</vt:lpstr>
      <vt:lpstr>Why enter the competition?</vt:lpstr>
      <vt:lpstr>The challenge...</vt:lpstr>
      <vt:lpstr>What does the theme mean?</vt:lpstr>
      <vt:lpstr>Over to you…</vt:lpstr>
      <vt:lpstr>Over to you…</vt:lpstr>
      <vt:lpstr>Copyright information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title on white</dc:title>
  <dc:creator>Microsoft Office User</dc:creator>
  <cp:lastModifiedBy>Lee Jones</cp:lastModifiedBy>
  <cp:revision>29</cp:revision>
  <dcterms:created xsi:type="dcterms:W3CDTF">2022-02-22T16:50:25Z</dcterms:created>
  <dcterms:modified xsi:type="dcterms:W3CDTF">2022-03-16T12:46:05Z</dcterms:modified>
</cp:coreProperties>
</file>